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96" r:id="rId2"/>
    <p:sldId id="309" r:id="rId3"/>
    <p:sldId id="311" r:id="rId4"/>
    <p:sldId id="313" r:id="rId5"/>
    <p:sldId id="323" r:id="rId6"/>
    <p:sldId id="315" r:id="rId7"/>
    <p:sldId id="324" r:id="rId8"/>
    <p:sldId id="331" r:id="rId9"/>
    <p:sldId id="332" r:id="rId10"/>
    <p:sldId id="333" r:id="rId11"/>
    <p:sldId id="327" r:id="rId12"/>
    <p:sldId id="330" r:id="rId13"/>
    <p:sldId id="334" r:id="rId14"/>
    <p:sldId id="335" r:id="rId15"/>
    <p:sldId id="318" r:id="rId16"/>
    <p:sldId id="320" r:id="rId1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八木　航平" initials="八木　航平" lastIdx="3" clrIdx="0">
    <p:extLst>
      <p:ext uri="{19B8F6BF-5375-455C-9EA6-DF929625EA0E}">
        <p15:presenceInfo xmlns:p15="http://schemas.microsoft.com/office/powerpoint/2012/main" userId="S-1-5-21-3893984566-2828025824-2079569812-100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1128" autoAdjust="0"/>
    <p:restoredTop sz="94660"/>
  </p:normalViewPr>
  <p:slideViewPr>
    <p:cSldViewPr snapToGrid="0">
      <p:cViewPr varScale="1">
        <p:scale>
          <a:sx n="107" d="100"/>
          <a:sy n="107" d="100"/>
        </p:scale>
        <p:origin x="184" y="6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png>
</file>

<file path=ppt/media/image11.jpeg>
</file>

<file path=ppt/media/image12.png>
</file>

<file path=ppt/media/image13.png>
</file>

<file path=ppt/media/image14.png>
</file>

<file path=ppt/media/image15.jpeg>
</file>

<file path=ppt/media/image16.png>
</file>

<file path=ppt/media/image18.png>
</file>

<file path=ppt/media/image19.JPG>
</file>

<file path=ppt/media/image2.jpeg>
</file>

<file path=ppt/media/image20.png>
</file>

<file path=ppt/media/image3.png>
</file>

<file path=ppt/media/image4.jpg>
</file>

<file path=ppt/media/image5.jp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EDAFF9-12D5-8A49-AE96-9E6E659397E8}" type="datetimeFigureOut">
              <a:rPr kumimoji="1" lang="ja-JP" altLang="en-US" smtClean="0"/>
              <a:t>2023/9/12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2E86-6DB7-6941-BC5A-9A01FFA80316}" type="slidenum">
              <a:rPr kumimoji="1" lang="ja-JP" altLang="en-US" smtClean="0"/>
              <a:t>‹#›</a:t>
            </a:fld>
            <a:endParaRPr kumimoji="1" lang="ja-JP" altLang="en-US"/>
          </a:p>
        </p:txBody>
      </p:sp>
    </p:spTree>
    <p:extLst>
      <p:ext uri="{BB962C8B-B14F-4D97-AF65-F5344CB8AC3E}">
        <p14:creationId xmlns:p14="http://schemas.microsoft.com/office/powerpoint/2010/main" val="116811184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研究題名→自己紹介</a:t>
            </a:r>
            <a:r>
              <a:rPr kumimoji="1" lang="en-US" altLang="ja-JP" dirty="0"/>
              <a:t>(</a:t>
            </a:r>
            <a:r>
              <a:rPr kumimoji="1" lang="ja-JP" altLang="en-US"/>
              <a:t>所属大学と名前）</a:t>
            </a:r>
            <a:endParaRPr kumimoji="1" lang="en-US" altLang="ja-JP" dirty="0"/>
          </a:p>
          <a:p>
            <a:endParaRPr kumimoji="1" lang="en-US" altLang="ja-JP" dirty="0"/>
          </a:p>
          <a:p>
            <a:r>
              <a:rPr kumimoji="1" lang="ja-JP" altLang="en-US"/>
              <a:t>＜つかみ＞</a:t>
            </a:r>
            <a:endParaRPr kumimoji="1" lang="en-US" altLang="ja-JP" dirty="0"/>
          </a:p>
          <a:p>
            <a:r>
              <a:rPr kumimoji="1" lang="ja-JP" altLang="en-US"/>
              <a:t>では、早速本題に入り所ですが、スライドに書かれている通り所属が電気情報学科にも関わらず、ご縁があり今回土木分野で学術発表することになりました。</a:t>
            </a:r>
            <a:endParaRPr kumimoji="1" lang="en-US" altLang="ja-JP" dirty="0"/>
          </a:p>
          <a:p>
            <a:endParaRPr kumimoji="1" lang="en-US" altLang="ja-JP" dirty="0"/>
          </a:p>
          <a:p>
            <a:r>
              <a:rPr kumimoji="1" lang="ja-JP" altLang="en-US"/>
              <a:t>　ですので、発表の中で至らない点があるかもしれませんが、子を見守る親のような温かい目で聴いていただけると幸いです。</a:t>
            </a:r>
            <a:endParaRPr kumimoji="1" lang="en-US" altLang="ja-JP" dirty="0"/>
          </a:p>
          <a:p>
            <a:r>
              <a:rPr kumimoji="1" lang="ja-JP" altLang="en-US"/>
              <a:t>では、少しそれましたが本題に入らせていただきます。</a:t>
            </a:r>
            <a:endParaRPr kumimoji="1" lang="en-US" altLang="ja-JP" dirty="0"/>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1</a:t>
            </a:fld>
            <a:endParaRPr kumimoji="1" lang="ja-JP" altLang="en-US"/>
          </a:p>
        </p:txBody>
      </p:sp>
    </p:spTree>
    <p:extLst>
      <p:ext uri="{BB962C8B-B14F-4D97-AF65-F5344CB8AC3E}">
        <p14:creationId xmlns:p14="http://schemas.microsoft.com/office/powerpoint/2010/main" val="463470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最後の断面の形状を判別する工程では、先ほど同定した中心線と点との距離を指標に形状を判別します。</a:t>
            </a:r>
            <a:endParaRPr kumimoji="1" lang="en-US" altLang="ja-JP" dirty="0"/>
          </a:p>
          <a:p>
            <a:endParaRPr kumimoji="1" lang="en-US" altLang="ja-JP" dirty="0"/>
          </a:p>
          <a:p>
            <a:r>
              <a:rPr kumimoji="1" lang="ja-JP" altLang="en-US"/>
              <a:t>そのためにはまず、仮定する全ての断面形に対応した中心線を、先ほどの同様の最適化手法で同定します。</a:t>
            </a:r>
            <a:endParaRPr kumimoji="1" lang="en-US" altLang="ja-JP" dirty="0"/>
          </a:p>
          <a:p>
            <a:r>
              <a:rPr kumimoji="1" lang="ja-JP" altLang="en-US"/>
              <a:t>例として、断面を</a:t>
            </a:r>
            <a:r>
              <a:rPr kumimoji="1" lang="en-US" altLang="ja-JP" dirty="0"/>
              <a:t>H</a:t>
            </a:r>
            <a:r>
              <a:rPr kumimoji="1" lang="ja-JP" altLang="en-US"/>
              <a:t>形、</a:t>
            </a:r>
            <a:r>
              <a:rPr kumimoji="1" lang="en-US" altLang="ja-JP" dirty="0"/>
              <a:t>T</a:t>
            </a:r>
            <a:r>
              <a:rPr kumimoji="1" lang="ja-JP" altLang="en-US"/>
              <a:t>形と仮定する場合の中心線は右図のようになります。</a:t>
            </a:r>
            <a:endParaRPr kumimoji="1" lang="en-US" altLang="ja-JP" dirty="0"/>
          </a:p>
          <a:p>
            <a:endParaRPr kumimoji="1" lang="en-US" altLang="ja-JP" dirty="0"/>
          </a:p>
          <a:p>
            <a:r>
              <a:rPr kumimoji="1" lang="ja-JP" altLang="en-US"/>
              <a:t>次に、同定した中心線と点群との距離の標準偏差を比較し、より偏差が小さい断面形を、断面の形状として判別します。</a:t>
            </a:r>
            <a:endParaRPr kumimoji="1" lang="en-US" altLang="ja-JP" dirty="0"/>
          </a:p>
          <a:p>
            <a:r>
              <a:rPr kumimoji="1" lang="ja-JP" altLang="en-US"/>
              <a:t>右図のように、</a:t>
            </a:r>
            <a:r>
              <a:rPr kumimoji="1" lang="en-US" altLang="ja-JP" dirty="0"/>
              <a:t>T</a:t>
            </a:r>
            <a:r>
              <a:rPr kumimoji="1" lang="ja-JP" altLang="en-US"/>
              <a:t>形と</a:t>
            </a:r>
            <a:r>
              <a:rPr kumimoji="1" lang="en-US" altLang="ja-JP" dirty="0"/>
              <a:t>H</a:t>
            </a:r>
            <a:r>
              <a:rPr kumimoji="1" lang="ja-JP" altLang="en-US"/>
              <a:t>形で比較してみても、</a:t>
            </a:r>
            <a:r>
              <a:rPr kumimoji="1" lang="en-US" altLang="ja-JP" dirty="0"/>
              <a:t>H</a:t>
            </a:r>
            <a:r>
              <a:rPr kumimoji="1" lang="ja-JP" altLang="en-US"/>
              <a:t>形と仮定した時の方が中心線と点との距離は明らかにが小さくなることがわかります。</a:t>
            </a:r>
            <a:endParaRPr kumimoji="1" lang="en-US" altLang="ja-JP" dirty="0"/>
          </a:p>
          <a:p>
            <a:endParaRPr kumimoji="1" lang="en-US" altLang="ja-JP" dirty="0"/>
          </a:p>
          <a:p>
            <a:r>
              <a:rPr kumimoji="1" lang="ja-JP" altLang="en-US"/>
              <a:t>従って、この手法で断面の形状を判別します。</a:t>
            </a:r>
            <a:endParaRPr kumimoji="1" lang="en-US" altLang="ja-JP" dirty="0"/>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10</a:t>
            </a:fld>
            <a:endParaRPr kumimoji="1" lang="ja-JP" altLang="en-US"/>
          </a:p>
        </p:txBody>
      </p:sp>
    </p:spTree>
    <p:extLst>
      <p:ext uri="{BB962C8B-B14F-4D97-AF65-F5344CB8AC3E}">
        <p14:creationId xmlns:p14="http://schemas.microsoft.com/office/powerpoint/2010/main" val="20388451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ここまでの点群処理で、軸線と断面の形状を決定することが可能になりました。</a:t>
            </a:r>
            <a:endParaRPr kumimoji="1" lang="en-US" altLang="ja-JP" dirty="0"/>
          </a:p>
          <a:p>
            <a:r>
              <a:rPr kumimoji="1" lang="ja-JP" altLang="en-US"/>
              <a:t>では、最後のステップとして、その具体的な断面寸法を求めていきます。</a:t>
            </a:r>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11</a:t>
            </a:fld>
            <a:endParaRPr kumimoji="1" lang="ja-JP" altLang="en-US"/>
          </a:p>
        </p:txBody>
      </p:sp>
    </p:spTree>
    <p:extLst>
      <p:ext uri="{BB962C8B-B14F-4D97-AF65-F5344CB8AC3E}">
        <p14:creationId xmlns:p14="http://schemas.microsoft.com/office/powerpoint/2010/main" val="8429516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断面寸法を求めるステップでは、断面の特徴点、言い換えると断面の頂点を同定することで、全ての断面寸法を求めます。</a:t>
            </a:r>
            <a:endParaRPr kumimoji="1" lang="en-US" altLang="ja-JP" dirty="0"/>
          </a:p>
          <a:p>
            <a:r>
              <a:rPr kumimoji="1" lang="ja-JP" altLang="en-US"/>
              <a:t>この頂点を求めるためには、輪郭線分を決定する必要がありますが、その輪郭線分を求めるためには、点群がどの輪郭に所属するのかがわからなければなりません。</a:t>
            </a:r>
            <a:endParaRPr kumimoji="1" lang="en-US" altLang="ja-JP" dirty="0"/>
          </a:p>
          <a:p>
            <a:endParaRPr kumimoji="1" lang="en-US" altLang="ja-JP" dirty="0"/>
          </a:p>
          <a:p>
            <a:r>
              <a:rPr kumimoji="1" lang="ja-JP" altLang="en-US"/>
              <a:t>というわけで、このステップも、点群のグルーピング、次に輪郭線分の同定、最後に頂点を求める、の三つの工程に分かれています。</a:t>
            </a:r>
            <a:endParaRPr kumimoji="1" lang="en-US" altLang="ja-JP" dirty="0"/>
          </a:p>
          <a:p>
            <a:endParaRPr kumimoji="1" lang="en-US" altLang="ja-JP" dirty="0"/>
          </a:p>
          <a:p>
            <a:r>
              <a:rPr kumimoji="1" lang="ja-JP" altLang="en-US"/>
              <a:t>では、</a:t>
            </a:r>
            <a:r>
              <a:rPr kumimoji="1" lang="en-US" altLang="ja-JP" dirty="0"/>
              <a:t>H</a:t>
            </a:r>
            <a:r>
              <a:rPr kumimoji="1" lang="ja-JP" altLang="en-US"/>
              <a:t>形断面と判別できた場合を例に、</a:t>
            </a:r>
            <a:r>
              <a:rPr kumimoji="1" lang="en-US" altLang="ja-JP" dirty="0"/>
              <a:t>1</a:t>
            </a:r>
            <a:r>
              <a:rPr kumimoji="1" lang="ja-JP" altLang="en-US"/>
              <a:t>工程ずつご説明いたします。</a:t>
            </a:r>
            <a:endParaRPr kumimoji="1" lang="en-US" altLang="ja-JP" dirty="0"/>
          </a:p>
          <a:p>
            <a:r>
              <a:rPr kumimoji="1" lang="ja-JP" altLang="en-US"/>
              <a:t>（クリック）</a:t>
            </a:r>
            <a:endParaRPr kumimoji="1" lang="en-US" altLang="ja-JP" dirty="0"/>
          </a:p>
          <a:p>
            <a:endParaRPr kumimoji="1" lang="en-US" altLang="ja-JP" dirty="0"/>
          </a:p>
          <a:p>
            <a:r>
              <a:rPr kumimoji="1" lang="ja-JP" altLang="en-US"/>
              <a:t>まず、各点がどの輪郭に所属するのかを明らかにするために、先ほど求めた中心線との距離を基準に各フランジ、ウェブの構成点として３つにグルーピングします。</a:t>
            </a:r>
            <a:endParaRPr kumimoji="1" lang="en-US" altLang="ja-JP" dirty="0"/>
          </a:p>
          <a:p>
            <a:r>
              <a:rPr kumimoji="1" lang="ja-JP" altLang="en-US"/>
              <a:t>次に、その中心線と点の位置関係から表裏でグルーピングすることで輪郭構成点として、</a:t>
            </a:r>
            <a:endParaRPr kumimoji="1" lang="en-US" altLang="ja-JP" dirty="0"/>
          </a:p>
          <a:p>
            <a:r>
              <a:rPr kumimoji="1" lang="ja-JP" altLang="en-US"/>
              <a:t>（クリック）</a:t>
            </a:r>
            <a:endParaRPr kumimoji="1" lang="en-US" altLang="ja-JP" dirty="0"/>
          </a:p>
          <a:p>
            <a:r>
              <a:rPr kumimoji="1" lang="ja-JP" altLang="en-US"/>
              <a:t>このように６つに色分けできます。</a:t>
            </a:r>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12</a:t>
            </a:fld>
            <a:endParaRPr kumimoji="1" lang="ja-JP" altLang="en-US"/>
          </a:p>
        </p:txBody>
      </p:sp>
    </p:spTree>
    <p:extLst>
      <p:ext uri="{BB962C8B-B14F-4D97-AF65-F5344CB8AC3E}">
        <p14:creationId xmlns:p14="http://schemas.microsoft.com/office/powerpoint/2010/main" val="3957040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次に輪郭線を同定しますが、する前に中心線からの距離が四分位範囲外の点を除外することで右図のようなノイズデータを除きます。</a:t>
            </a:r>
            <a:endParaRPr kumimoji="1" lang="en-US" altLang="ja-JP" dirty="0"/>
          </a:p>
          <a:p>
            <a:endParaRPr kumimoji="1" lang="en-US" altLang="ja-JP" dirty="0"/>
          </a:p>
          <a:p>
            <a:endParaRPr kumimoji="1" lang="en-US" altLang="ja-JP" dirty="0"/>
          </a:p>
          <a:p>
            <a:r>
              <a:rPr kumimoji="1" lang="ja-JP" altLang="en-US"/>
              <a:t>その後に、最小二乗法によって格輪郭線分を同定します。</a:t>
            </a:r>
            <a:endParaRPr kumimoji="1" lang="en-US" altLang="ja-JP" dirty="0"/>
          </a:p>
          <a:p>
            <a:r>
              <a:rPr kumimoji="1" lang="ja-JP" altLang="en-US"/>
              <a:t>（クリック）</a:t>
            </a:r>
            <a:endParaRPr kumimoji="1" lang="en-US" altLang="ja-JP" dirty="0"/>
          </a:p>
          <a:p>
            <a:r>
              <a:rPr kumimoji="1" lang="ja-JP" altLang="en-US"/>
              <a:t>実際に同定した線分が右図の赤線となります。</a:t>
            </a:r>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13</a:t>
            </a:fld>
            <a:endParaRPr kumimoji="1" lang="ja-JP" altLang="en-US"/>
          </a:p>
        </p:txBody>
      </p:sp>
    </p:spTree>
    <p:extLst>
      <p:ext uri="{BB962C8B-B14F-4D97-AF65-F5344CB8AC3E}">
        <p14:creationId xmlns:p14="http://schemas.microsoft.com/office/powerpoint/2010/main" val="41259782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最後の工程では、先ほど同定した輪郭線分の交点を求めることで、</a:t>
            </a:r>
            <a:endParaRPr kumimoji="1" lang="en-US" altLang="ja-JP" dirty="0"/>
          </a:p>
          <a:p>
            <a:r>
              <a:rPr kumimoji="1" lang="ja-JP" altLang="en-US"/>
              <a:t>右図のように全ての特徴点を求めます。</a:t>
            </a:r>
            <a:endParaRPr kumimoji="1" lang="en-US" altLang="ja-JP" dirty="0"/>
          </a:p>
          <a:p>
            <a:endParaRPr kumimoji="1" lang="en-US" altLang="ja-JP" dirty="0"/>
          </a:p>
          <a:p>
            <a:endParaRPr kumimoji="1" lang="en-US" altLang="ja-JP" dirty="0"/>
          </a:p>
          <a:p>
            <a:r>
              <a:rPr kumimoji="1" lang="ja-JP" altLang="en-US"/>
              <a:t>そして、長々説明したこれらの処理を全ての平面で行うことで、</a:t>
            </a:r>
            <a:endParaRPr kumimoji="1" lang="en-US" altLang="ja-JP" dirty="0"/>
          </a:p>
          <a:p>
            <a:r>
              <a:rPr kumimoji="1" lang="ja-JP" altLang="en-US"/>
              <a:t>（クリック）</a:t>
            </a:r>
            <a:endParaRPr kumimoji="1" lang="en-US" altLang="ja-JP" dirty="0"/>
          </a:p>
          <a:p>
            <a:endParaRPr kumimoji="1" lang="en-US" altLang="ja-JP" dirty="0"/>
          </a:p>
          <a:p>
            <a:r>
              <a:rPr kumimoji="1" lang="ja-JP" altLang="en-US"/>
              <a:t>このような三次元的なはりの形状が求められます。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14</a:t>
            </a:fld>
            <a:endParaRPr kumimoji="1" lang="ja-JP" altLang="en-US"/>
          </a:p>
        </p:txBody>
      </p:sp>
    </p:spTree>
    <p:extLst>
      <p:ext uri="{BB962C8B-B14F-4D97-AF65-F5344CB8AC3E}">
        <p14:creationId xmlns:p14="http://schemas.microsoft.com/office/powerpoint/2010/main" val="6971233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これらのアルゴリズムの有効性の実験例として、左上写真のトラス形実験供試体の一部材で使用された</a:t>
            </a:r>
            <a:r>
              <a:rPr kumimoji="1" lang="en-US" altLang="ja-JP" dirty="0"/>
              <a:t>H</a:t>
            </a:r>
            <a:r>
              <a:rPr kumimoji="1" lang="ja-JP" altLang="en-US"/>
              <a:t>形鋼の点群データを取り出し、ノギスで計測した実測値との比較を行いました。</a:t>
            </a:r>
            <a:endParaRPr kumimoji="1" lang="en-US" altLang="ja-JP" dirty="0"/>
          </a:p>
          <a:p>
            <a:endParaRPr kumimoji="1" lang="en-US" altLang="ja-JP" dirty="0"/>
          </a:p>
          <a:p>
            <a:r>
              <a:rPr kumimoji="1" lang="ja-JP" altLang="en-US"/>
              <a:t>結論として、フランジ厚さでは誤差５パーセント、それ以外では２パーセント以内でおさますことが確認できました。</a:t>
            </a:r>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15</a:t>
            </a:fld>
            <a:endParaRPr kumimoji="1" lang="ja-JP" altLang="en-US"/>
          </a:p>
        </p:txBody>
      </p:sp>
    </p:spTree>
    <p:extLst>
      <p:ext uri="{BB962C8B-B14F-4D97-AF65-F5344CB8AC3E}">
        <p14:creationId xmlns:p14="http://schemas.microsoft.com/office/powerpoint/2010/main" val="27776443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まとめます。</a:t>
            </a:r>
            <a:endParaRPr kumimoji="1" lang="en-US" altLang="ja-JP" dirty="0"/>
          </a:p>
          <a:p>
            <a:r>
              <a:rPr kumimoji="1" lang="ja-JP" altLang="en-US"/>
              <a:t>今回、点群を構造解析の針要素データに自動的に変換するアルゴリズムを構築いたしました。</a:t>
            </a:r>
            <a:endParaRPr kumimoji="1" lang="en-US" altLang="ja-JP" dirty="0"/>
          </a:p>
          <a:p>
            <a:endParaRPr kumimoji="1" lang="en-US" altLang="ja-JP" dirty="0"/>
          </a:p>
          <a:p>
            <a:r>
              <a:rPr kumimoji="1" lang="ja-JP" altLang="en-US"/>
              <a:t>結果としては、先ほどのような精度となりましたが、改善点も二点ほどございました。</a:t>
            </a:r>
            <a:endParaRPr kumimoji="1" lang="en-US" altLang="ja-JP" dirty="0"/>
          </a:p>
          <a:p>
            <a:r>
              <a:rPr kumimoji="1" lang="ja-JP" altLang="en-US"/>
              <a:t>一点目に、複雑な断面形に対しても対応することです。</a:t>
            </a:r>
            <a:endParaRPr kumimoji="1" lang="en-US" altLang="ja-JP" dirty="0"/>
          </a:p>
          <a:p>
            <a:r>
              <a:rPr kumimoji="1" lang="ja-JP" altLang="en-US"/>
              <a:t>二点目に、点群計測時に生じるノイズや欠損などへの対応です。</a:t>
            </a:r>
            <a:endParaRPr kumimoji="1" lang="en-US" altLang="ja-JP" dirty="0"/>
          </a:p>
          <a:p>
            <a:endParaRPr kumimoji="1" lang="en-US" altLang="ja-JP" dirty="0"/>
          </a:p>
          <a:p>
            <a:r>
              <a:rPr kumimoji="1" lang="ja-JP" altLang="en-US"/>
              <a:t>この</a:t>
            </a:r>
            <a:r>
              <a:rPr kumimoji="1" lang="en-US" altLang="ja-JP" dirty="0"/>
              <a:t>2</a:t>
            </a:r>
            <a:r>
              <a:rPr kumimoji="1" lang="ja-JP" altLang="en-US"/>
              <a:t>点を改善できれば、より実用的な点群処理のアルゴリズムになるのではないかと考えています。</a:t>
            </a:r>
            <a:endParaRPr kumimoji="1" lang="en-US" altLang="ja-JP" dirty="0"/>
          </a:p>
          <a:p>
            <a:endParaRPr kumimoji="1" lang="en-US" altLang="ja-JP" dirty="0"/>
          </a:p>
          <a:p>
            <a:r>
              <a:rPr kumimoji="1" lang="ja-JP" altLang="en-US"/>
              <a:t>以上で、発表をお</a:t>
            </a:r>
            <a:r>
              <a:rPr kumimoji="1" lang="en-US" altLang="ja-JP" dirty="0"/>
              <a:t>w</a:t>
            </a:r>
            <a:r>
              <a:rPr kumimoji="1" lang="ja-JP" altLang="en-US"/>
              <a:t>リマス。ご成長ありがとうございました。</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16</a:t>
            </a:fld>
            <a:endParaRPr kumimoji="1" lang="ja-JP" altLang="en-US"/>
          </a:p>
        </p:txBody>
      </p:sp>
    </p:spTree>
    <p:extLst>
      <p:ext uri="{BB962C8B-B14F-4D97-AF65-F5344CB8AC3E}">
        <p14:creationId xmlns:p14="http://schemas.microsoft.com/office/powerpoint/2010/main" val="4294919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早速ですが、近年土木技術の</a:t>
            </a:r>
            <a:r>
              <a:rPr kumimoji="1" lang="en-US" altLang="ja-JP" dirty="0"/>
              <a:t>DX</a:t>
            </a:r>
            <a:r>
              <a:rPr kumimoji="1" lang="ja-JP" altLang="en-US"/>
              <a:t>化を目指す技術の一つとして、点群が注目されています。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（クリック）</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というのも、点群の計測は、このような特徴を持つ古い橋などを計測するのに、計測手段が豊富という点で、極めて有効だからです。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r>
              <a:rPr kumimoji="1" lang="ja-JP" altLang="en-US"/>
              <a:t>しかし、計測した点群を実際に構造解析に利用するには一つ大きな課題があります。</a:t>
            </a:r>
            <a:endParaRPr kumimoji="1" lang="en-US" altLang="ja-JP" dirty="0"/>
          </a:p>
          <a:p>
            <a:r>
              <a:rPr kumimoji="1" lang="ja-JP" altLang="en-US"/>
              <a:t>（クリック）</a:t>
            </a:r>
            <a:endParaRPr kumimoji="1" lang="en-US" altLang="ja-JP" dirty="0"/>
          </a:p>
          <a:p>
            <a:endParaRPr kumimoji="1" lang="en-US" altLang="ja-JP" dirty="0"/>
          </a:p>
          <a:p>
            <a:r>
              <a:rPr kumimoji="1" lang="ja-JP" altLang="en-US"/>
              <a:t>それは、点群を解析に利用できるデータに変換すること、すなわち点群処理です。</a:t>
            </a:r>
            <a:endParaRPr kumimoji="1" lang="en-US" altLang="ja-JP" dirty="0"/>
          </a:p>
          <a:p>
            <a:r>
              <a:rPr kumimoji="1" lang="ja-JP" altLang="en-US"/>
              <a:t>というのも、点群は点の集合に過ぎないからです。</a:t>
            </a:r>
            <a:endParaRPr kumimoji="1" lang="en-US" altLang="ja-JP" dirty="0"/>
          </a:p>
          <a:p>
            <a:r>
              <a:rPr kumimoji="1" lang="ja-JP" altLang="en-US"/>
              <a:t>例として、真ん中の図は</a:t>
            </a:r>
            <a:r>
              <a:rPr kumimoji="1" lang="en-US" altLang="ja-JP" dirty="0"/>
              <a:t>H</a:t>
            </a:r>
            <a:r>
              <a:rPr kumimoji="1" lang="ja-JP" altLang="en-US"/>
              <a:t>形鋼を計測した時の点群を可視化したものです。視覚的にはすぐに</a:t>
            </a:r>
            <a:r>
              <a:rPr kumimoji="1" lang="en-US" altLang="ja-JP" dirty="0"/>
              <a:t>H</a:t>
            </a:r>
            <a:r>
              <a:rPr kumimoji="1" lang="ja-JP" altLang="en-US"/>
              <a:t>形鋼とわかると思いますが、各点が完全に独立しているため、見た目以上に形状取得が容易ではありません。</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2</a:t>
            </a:fld>
            <a:endParaRPr kumimoji="1" lang="ja-JP" altLang="en-US"/>
          </a:p>
        </p:txBody>
      </p:sp>
    </p:spTree>
    <p:extLst>
      <p:ext uri="{BB962C8B-B14F-4D97-AF65-F5344CB8AC3E}">
        <p14:creationId xmlns:p14="http://schemas.microsoft.com/office/powerpoint/2010/main" val="1963167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そこで、今回点群を構造解析に利用できるデータに変換する部分の自動化を検討しました。</a:t>
            </a:r>
            <a:endParaRPr kumimoji="1" lang="en-US" altLang="ja-JP" dirty="0"/>
          </a:p>
          <a:p>
            <a:endParaRPr kumimoji="1" lang="en-US" altLang="ja-JP" dirty="0"/>
          </a:p>
          <a:p>
            <a:r>
              <a:rPr kumimoji="1" lang="ja-JP" altLang="en-US"/>
              <a:t>ということで、今回の研究範囲は、わかりやすく図にまとめると、この真ん中の点群処理という工程になります。</a:t>
            </a:r>
            <a:endParaRPr kumimoji="1" lang="en-US" altLang="ja-JP" dirty="0"/>
          </a:p>
          <a:p>
            <a:endParaRPr kumimoji="1" lang="en-US" altLang="ja-JP" dirty="0"/>
          </a:p>
          <a:p>
            <a:r>
              <a:rPr kumimoji="1" lang="ja-JP" altLang="en-US"/>
              <a:t>では、具体的にどのように点群処理を行うのかご説明いたします。</a:t>
            </a:r>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3</a:t>
            </a:fld>
            <a:endParaRPr kumimoji="1" lang="ja-JP" altLang="en-US"/>
          </a:p>
        </p:txBody>
      </p:sp>
    </p:spTree>
    <p:extLst>
      <p:ext uri="{BB962C8B-B14F-4D97-AF65-F5344CB8AC3E}">
        <p14:creationId xmlns:p14="http://schemas.microsoft.com/office/powerpoint/2010/main" val="2593506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そもそも構造解析に利用できるデータにするためには、部材断面の形を決定して、はり要素としての断面寸法を数値で明らかにする必要があります。</a:t>
            </a:r>
            <a:endParaRPr kumimoji="1" lang="en-US" altLang="ja-JP" dirty="0"/>
          </a:p>
          <a:p>
            <a:endParaRPr kumimoji="1" lang="en-US" altLang="ja-JP" dirty="0"/>
          </a:p>
          <a:p>
            <a:r>
              <a:rPr kumimoji="1" lang="ja-JP" altLang="en-US"/>
              <a:t>そこで、このような三つのステップで段階的に求めることにしました。</a:t>
            </a:r>
            <a:endParaRPr kumimoji="1" lang="en-US" altLang="ja-JP" dirty="0"/>
          </a:p>
          <a:p>
            <a:r>
              <a:rPr kumimoji="1" lang="ja-JP" altLang="en-US"/>
              <a:t>初めに部材要素の軸線方向を決め、次に断面の形状の判別をします。最後に断面形状を同定し、断面数方を求める、この３ステップです。</a:t>
            </a:r>
            <a:endParaRPr kumimoji="1" lang="en-US" altLang="ja-JP" dirty="0"/>
          </a:p>
          <a:p>
            <a:endParaRPr kumimoji="1" lang="en-US" altLang="ja-JP" dirty="0"/>
          </a:p>
          <a:p>
            <a:r>
              <a:rPr kumimoji="1" lang="ja-JP" altLang="en-US"/>
              <a:t>では、一ステップずつご説明します。</a:t>
            </a:r>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4</a:t>
            </a:fld>
            <a:endParaRPr kumimoji="1" lang="ja-JP" altLang="en-US"/>
          </a:p>
        </p:txBody>
      </p:sp>
    </p:spTree>
    <p:extLst>
      <p:ext uri="{BB962C8B-B14F-4D97-AF65-F5344CB8AC3E}">
        <p14:creationId xmlns:p14="http://schemas.microsoft.com/office/powerpoint/2010/main" val="4191250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まず、要素の軸線方向の決定です。</a:t>
            </a:r>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5</a:t>
            </a:fld>
            <a:endParaRPr kumimoji="1" lang="ja-JP" altLang="en-US"/>
          </a:p>
        </p:txBody>
      </p:sp>
    </p:spTree>
    <p:extLst>
      <p:ext uri="{BB962C8B-B14F-4D97-AF65-F5344CB8AC3E}">
        <p14:creationId xmlns:p14="http://schemas.microsoft.com/office/powerpoint/2010/main" val="4194477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右図の赤線のような、それらしい軸線を取るには、点群分布から求められる慣性行列を使用して算出することができます。</a:t>
            </a:r>
            <a:endParaRPr kumimoji="1" lang="en-US" altLang="ja-JP" dirty="0"/>
          </a:p>
          <a:p>
            <a:endParaRPr kumimoji="1" lang="en-US" altLang="ja-JP" dirty="0"/>
          </a:p>
          <a:p>
            <a:r>
              <a:rPr kumimoji="1" lang="ja-JP" altLang="en-US"/>
              <a:t>というのも、慣性行列の最大固有値を持つ固有ベクトルをとればいいからです。</a:t>
            </a:r>
            <a:endParaRPr kumimoji="1" lang="en-US" altLang="ja-JP" dirty="0"/>
          </a:p>
          <a:p>
            <a:r>
              <a:rPr kumimoji="1" lang="ja-JP" altLang="en-US"/>
              <a:t>ご存じだとは思いますが、少しご説明いたしますと、慣性行列は行ベクトルを基準とした時のその系の慣性力の大きさを、そのベクトルの大きさとして示しており、非常に都合が良い行列になっています。</a:t>
            </a:r>
            <a:endParaRPr kumimoji="1" lang="en-US" altLang="ja-JP" dirty="0"/>
          </a:p>
          <a:p>
            <a:r>
              <a:rPr kumimoji="1" lang="ja-JP" altLang="en-US"/>
              <a:t>従って、この行列の最大固有値をもつ固有ベクトルがこのような赤線となり、部材の尤もらしい軸線として求められます。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6</a:t>
            </a:fld>
            <a:endParaRPr kumimoji="1" lang="ja-JP" altLang="en-US"/>
          </a:p>
        </p:txBody>
      </p:sp>
    </p:spTree>
    <p:extLst>
      <p:ext uri="{BB962C8B-B14F-4D97-AF65-F5344CB8AC3E}">
        <p14:creationId xmlns:p14="http://schemas.microsoft.com/office/powerpoint/2010/main" val="30573373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では次のステップ、断面の形状判別に参ります。</a:t>
            </a:r>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7</a:t>
            </a:fld>
            <a:endParaRPr kumimoji="1" lang="ja-JP" altLang="en-US"/>
          </a:p>
        </p:txBody>
      </p:sp>
    </p:spTree>
    <p:extLst>
      <p:ext uri="{BB962C8B-B14F-4D97-AF65-F5344CB8AC3E}">
        <p14:creationId xmlns:p14="http://schemas.microsoft.com/office/powerpoint/2010/main" val="8866337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断面形状の判別を自動化するためには、どの断面だとしっくりくるかを数値で比較できるようにしなければなりません。</a:t>
            </a:r>
            <a:endParaRPr kumimoji="1" lang="en-US" altLang="ja-JP" dirty="0"/>
          </a:p>
          <a:p>
            <a:endParaRPr kumimoji="1" lang="en-US" altLang="ja-JP" dirty="0"/>
          </a:p>
          <a:p>
            <a:r>
              <a:rPr kumimoji="1" lang="ja-JP" altLang="en-US"/>
              <a:t>これを実現するために３工程に分けました。</a:t>
            </a:r>
            <a:endParaRPr kumimoji="1" lang="en-US" altLang="ja-JP" dirty="0"/>
          </a:p>
          <a:p>
            <a:r>
              <a:rPr kumimoji="1" lang="ja-JP" altLang="en-US"/>
              <a:t>まず初めに、点群を平面に投影します。次に投影点群の断面形を仮定して、その中心線を同定します。最後に、その同定誤差の値を各断面形で比較し、よりフィットする形を断面の形状として判別するという</a:t>
            </a:r>
            <a:r>
              <a:rPr kumimoji="1" lang="en-US" altLang="ja-JP" dirty="0"/>
              <a:t>3</a:t>
            </a:r>
            <a:r>
              <a:rPr kumimoji="1" lang="ja-JP" altLang="en-US"/>
              <a:t>工程です。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では、一つずつご説明いたします。</a:t>
            </a:r>
            <a:endParaRPr kumimoji="1" lang="en-US" altLang="ja-JP" dirty="0"/>
          </a:p>
          <a:p>
            <a:endParaRPr kumimoji="1" lang="en-US" altLang="ja-JP" dirty="0"/>
          </a:p>
          <a:p>
            <a:r>
              <a:rPr kumimoji="1" lang="ja-JP" altLang="en-US"/>
              <a:t>（クリック）</a:t>
            </a:r>
            <a:endParaRPr kumimoji="1" lang="en-US" altLang="ja-JP" dirty="0"/>
          </a:p>
          <a:p>
            <a:endParaRPr kumimoji="1" lang="en-US" altLang="ja-JP" dirty="0"/>
          </a:p>
          <a:p>
            <a:r>
              <a:rPr kumimoji="1" lang="ja-JP" altLang="en-US"/>
              <a:t>まず、点群を平面に分割する工程では、先ほど求めた軸線に直角な幾つかの平面で分割します。この幾つかの平面とは、右の例でいう桃色の平面です。</a:t>
            </a:r>
            <a:endParaRPr kumimoji="1" lang="en-US" altLang="ja-JP" dirty="0"/>
          </a:p>
          <a:p>
            <a:r>
              <a:rPr kumimoji="1" lang="ja-JP" altLang="en-US"/>
              <a:t>そして、分割したのち、各平面の近傍点をその平面に投影することで点群を二次元座標に変換します。</a:t>
            </a:r>
            <a:endParaRPr kumimoji="1" lang="en-US" altLang="ja-JP" dirty="0"/>
          </a:p>
          <a:p>
            <a:endParaRPr kumimoji="1" lang="en-US" altLang="ja-JP" dirty="0"/>
          </a:p>
          <a:p>
            <a:r>
              <a:rPr kumimoji="1" lang="ja-JP" altLang="en-US"/>
              <a:t>例として、図の紫になっている平面に投影される点は、</a:t>
            </a:r>
            <a:endParaRPr kumimoji="1" lang="en-US" altLang="ja-JP" dirty="0"/>
          </a:p>
          <a:p>
            <a:r>
              <a:rPr kumimoji="1" lang="ja-JP" altLang="en-US"/>
              <a:t>（クリック）</a:t>
            </a:r>
            <a:endParaRPr kumimoji="1" lang="en-US" altLang="ja-JP" dirty="0"/>
          </a:p>
          <a:p>
            <a:r>
              <a:rPr kumimoji="1" lang="ja-JP" altLang="en-US"/>
              <a:t>今青色になった点となります。</a:t>
            </a:r>
            <a:endParaRPr kumimoji="1" lang="en-US" altLang="ja-JP" dirty="0"/>
          </a:p>
          <a:p>
            <a:endParaRPr kumimoji="1" lang="en-US" altLang="ja-JP" dirty="0"/>
          </a:p>
          <a:p>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8</a:t>
            </a:fld>
            <a:endParaRPr kumimoji="1" lang="ja-JP" altLang="en-US"/>
          </a:p>
        </p:txBody>
      </p:sp>
    </p:spTree>
    <p:extLst>
      <p:ext uri="{BB962C8B-B14F-4D97-AF65-F5344CB8AC3E}">
        <p14:creationId xmlns:p14="http://schemas.microsoft.com/office/powerpoint/2010/main" val="9093156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次に、断面形を仮定して中心線を同定する工程では、いわゆる最適化を行います。</a:t>
            </a:r>
            <a:endParaRPr kumimoji="1" lang="en-US" altLang="ja-JP" dirty="0"/>
          </a:p>
          <a:p>
            <a:r>
              <a:rPr kumimoji="1" lang="ja-JP" altLang="en-US"/>
              <a:t>一般論だとわかりずらいため、例として</a:t>
            </a:r>
            <a:r>
              <a:rPr kumimoji="1" lang="en-US" altLang="ja-JP" dirty="0"/>
              <a:t>H</a:t>
            </a:r>
            <a:r>
              <a:rPr kumimoji="1" lang="ja-JP" altLang="en-US"/>
              <a:t>形と断面を仮定した場合でご説明いたします。</a:t>
            </a:r>
            <a:endParaRPr kumimoji="1" lang="en-US" altLang="ja-JP" dirty="0"/>
          </a:p>
          <a:p>
            <a:endParaRPr kumimoji="1" lang="en-US" altLang="ja-JP" dirty="0"/>
          </a:p>
          <a:p>
            <a:r>
              <a:rPr kumimoji="1" lang="ja-JP" altLang="en-US"/>
              <a:t>先ほどの平面に投影された点群を用いて、図のような３つの中心線を点群との距離の二乗和が最小となるような最適化を行います。</a:t>
            </a:r>
            <a:endParaRPr kumimoji="1" lang="en-US" altLang="ja-JP" dirty="0"/>
          </a:p>
          <a:p>
            <a:r>
              <a:rPr kumimoji="1" lang="ja-JP" altLang="en-US"/>
              <a:t>もう少し具体的に申し上げると、３つの中心線は図中の６つのパラメータで決定できるため、結局、中心線と点群の距離の二乗和が最小となるような６つのパラメータを求める最適化を実行することになります。</a:t>
            </a:r>
            <a:endParaRPr kumimoji="1" lang="en-US" altLang="ja-JP" dirty="0"/>
          </a:p>
          <a:p>
            <a:endParaRPr kumimoji="1" lang="en-US" altLang="ja-JP" dirty="0"/>
          </a:p>
          <a:p>
            <a:r>
              <a:rPr kumimoji="1" lang="ja-JP" altLang="en-US"/>
              <a:t>従って、この工程ではそのような最適化を行うことによって、中心線を求めます。</a:t>
            </a:r>
          </a:p>
        </p:txBody>
      </p:sp>
      <p:sp>
        <p:nvSpPr>
          <p:cNvPr id="4" name="スライド番号プレースホルダー 3"/>
          <p:cNvSpPr>
            <a:spLocks noGrp="1"/>
          </p:cNvSpPr>
          <p:nvPr>
            <p:ph type="sldNum" sz="quarter" idx="5"/>
          </p:nvPr>
        </p:nvSpPr>
        <p:spPr/>
        <p:txBody>
          <a:bodyPr/>
          <a:lstStyle/>
          <a:p>
            <a:fld id="{5EF72E86-6DB7-6941-BC5A-9A01FFA80316}" type="slidenum">
              <a:rPr kumimoji="1" lang="ja-JP" altLang="en-US" smtClean="0"/>
              <a:t>9</a:t>
            </a:fld>
            <a:endParaRPr kumimoji="1" lang="ja-JP" altLang="en-US"/>
          </a:p>
        </p:txBody>
      </p:sp>
    </p:spTree>
    <p:extLst>
      <p:ext uri="{BB962C8B-B14F-4D97-AF65-F5344CB8AC3E}">
        <p14:creationId xmlns:p14="http://schemas.microsoft.com/office/powerpoint/2010/main" val="2939622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24279A4-9E97-DFF1-4796-C00F1E839208}"/>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AB5BECD3-A2E4-FB56-79BC-DDD998FBE6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E6DFE6C-9D40-FBFC-D320-417E81DEF378}"/>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5" name="フッター プレースホルダー 4">
            <a:extLst>
              <a:ext uri="{FF2B5EF4-FFF2-40B4-BE49-F238E27FC236}">
                <a16:creationId xmlns:a16="http://schemas.microsoft.com/office/drawing/2014/main" id="{76D648F0-CF8C-C8F3-8877-E4AFB936D84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721464A-44BB-4CD2-EC28-57AB5576D0D2}"/>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2806373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5BD521-B75D-1703-1D52-FA8FB2022E63}"/>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1A76610-C733-721D-18DA-65FCA07B53D0}"/>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1AD747A-3E6E-9A77-2886-C972F03CF343}"/>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5" name="フッター プレースホルダー 4">
            <a:extLst>
              <a:ext uri="{FF2B5EF4-FFF2-40B4-BE49-F238E27FC236}">
                <a16:creationId xmlns:a16="http://schemas.microsoft.com/office/drawing/2014/main" id="{06D1CCEF-7627-2BEA-E2F5-E381A83938D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04B7CAC-12A3-DE33-0785-CB1D8DCF3EAC}"/>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16521695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C7CE6343-64A5-5DB4-8FDF-0AD116CA5FF7}"/>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8357BB5-0C35-805D-4245-F313BE5DA1D1}"/>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D0D6844-9F8E-4835-9F22-5653A566D1BE}"/>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5" name="フッター プレースホルダー 4">
            <a:extLst>
              <a:ext uri="{FF2B5EF4-FFF2-40B4-BE49-F238E27FC236}">
                <a16:creationId xmlns:a16="http://schemas.microsoft.com/office/drawing/2014/main" id="{51507FE6-DA4A-C76C-7B93-4E70EC4F1C3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A4B6742-87A0-5B07-8036-9F34ADD8F8BF}"/>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16801423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パラグラフスライド">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a:xfrm>
            <a:off x="558800" y="1015999"/>
            <a:ext cx="11099800" cy="938159"/>
          </a:xfrm>
        </p:spPr>
        <p:txBody>
          <a:bodyPr>
            <a:noAutofit/>
          </a:bodyPr>
          <a:lstStyle>
            <a:lvl1pPr>
              <a:defRPr sz="3600" b="1">
                <a:solidFill>
                  <a:schemeClr val="tx1"/>
                </a:solidFill>
                <a:latin typeface="游ゴシック" panose="020B0400000000000000" pitchFamily="50" charset="-128"/>
                <a:ea typeface="游ゴシック" panose="020B0400000000000000" pitchFamily="50" charset="-128"/>
              </a:defRPr>
            </a:lvl1pPr>
          </a:lstStyle>
          <a:p>
            <a:r>
              <a:rPr kumimoji="1" lang="ja-JP" altLang="en-US" dirty="0"/>
              <a:t>話題について伝えるべきメッセージ（問いの答え）</a:t>
            </a:r>
          </a:p>
        </p:txBody>
      </p:sp>
      <p:sp>
        <p:nvSpPr>
          <p:cNvPr id="3" name="コンテンツ プレースホルダー 2"/>
          <p:cNvSpPr>
            <a:spLocks noGrp="1"/>
          </p:cNvSpPr>
          <p:nvPr>
            <p:ph idx="1" hasCustomPrompt="1"/>
          </p:nvPr>
        </p:nvSpPr>
        <p:spPr>
          <a:xfrm>
            <a:off x="558800" y="2013155"/>
            <a:ext cx="11099800" cy="4572000"/>
          </a:xfrm>
        </p:spPr>
        <p:txBody>
          <a:bodyPr/>
          <a:lstStyle>
            <a:lvl1pPr marL="457200" indent="-457200">
              <a:buFont typeface="Wingdings" panose="05000000000000000000" pitchFamily="2" charset="2"/>
              <a:buChar char="l"/>
              <a:defRPr>
                <a:solidFill>
                  <a:schemeClr val="tx1"/>
                </a:solidFill>
                <a:latin typeface="游ゴシック" panose="020B0400000000000000" pitchFamily="50" charset="-128"/>
                <a:ea typeface="游ゴシック" panose="020B0400000000000000" pitchFamily="50" charset="-128"/>
              </a:defRPr>
            </a:lvl1pPr>
            <a:lvl2pPr marL="800100" marR="0" indent="-342900" algn="l" defTabSz="914400" rtl="0" eaLnBrk="1" fontAlgn="auto" latinLnBrk="0" hangingPunct="1">
              <a:lnSpc>
                <a:spcPct val="110000"/>
              </a:lnSpc>
              <a:spcBef>
                <a:spcPts val="0"/>
              </a:spcBef>
              <a:spcAft>
                <a:spcPts val="0"/>
              </a:spcAft>
              <a:buClrTx/>
              <a:buSzTx/>
              <a:buFont typeface="Wingdings" panose="05000000000000000000" pitchFamily="2" charset="2"/>
              <a:buChar char="l"/>
              <a:tabLst/>
              <a:defRPr>
                <a:latin typeface="游ゴシック Medium" panose="020B0500000000000000" pitchFamily="50" charset="-128"/>
                <a:ea typeface="游ゴシック Medium" panose="020B0500000000000000" pitchFamily="50" charset="-128"/>
              </a:defRPr>
            </a:lvl2pPr>
          </a:lstStyle>
          <a:p>
            <a:pPr lvl="0"/>
            <a:r>
              <a:rPr kumimoji="1" lang="ja-JP" altLang="en-US" dirty="0"/>
              <a:t>メッセージの補足説明（根拠／解説／具体例）</a:t>
            </a:r>
            <a:endParaRPr kumimoji="1" lang="en-US" altLang="ja-JP" dirty="0"/>
          </a:p>
          <a:p>
            <a:pPr lvl="1"/>
            <a:r>
              <a:rPr kumimoji="1" lang="ja-JP" altLang="en-US" dirty="0"/>
              <a:t>第２段</a:t>
            </a:r>
            <a:endParaRPr kumimoji="1" lang="en-US" altLang="ja-JP" dirty="0"/>
          </a:p>
          <a:p>
            <a:pPr lvl="2"/>
            <a:r>
              <a:rPr kumimoji="1" lang="ja-JP" altLang="en-US" dirty="0"/>
              <a:t>第３段</a:t>
            </a:r>
            <a:endParaRPr kumimoji="1" lang="en-US" altLang="ja-JP" dirty="0"/>
          </a:p>
          <a:p>
            <a:pPr lvl="3"/>
            <a:r>
              <a:rPr kumimoji="1" lang="ja-JP" altLang="en-US" dirty="0"/>
              <a:t>第４段</a:t>
            </a:r>
            <a:endParaRPr kumimoji="1" lang="en-US" altLang="ja-JP" dirty="0"/>
          </a:p>
          <a:p>
            <a:pPr lvl="4"/>
            <a:r>
              <a:rPr kumimoji="1" lang="ja-JP" altLang="en-US" dirty="0"/>
              <a:t>第５弾</a:t>
            </a:r>
            <a:endParaRPr kumimoji="1" lang="en-US" altLang="ja-JP" dirty="0"/>
          </a:p>
          <a:p>
            <a:pPr lvl="3"/>
            <a:endParaRPr kumimoji="1" lang="en-US" altLang="ja-JP" dirty="0"/>
          </a:p>
          <a:p>
            <a:pPr lvl="3"/>
            <a:endParaRPr kumimoji="1" lang="en-US" altLang="ja-JP" dirty="0"/>
          </a:p>
          <a:p>
            <a:pPr lvl="1"/>
            <a:endParaRPr kumimoji="1" lang="en-US" altLang="ja-JP" dirty="0"/>
          </a:p>
          <a:p>
            <a:pPr lvl="0"/>
            <a:endParaRPr kumimoji="1" lang="en-US" altLang="ja-JP" dirty="0"/>
          </a:p>
          <a:p>
            <a:pPr lvl="0"/>
            <a:endParaRPr kumimoji="1" lang="en-US" altLang="ja-JP" dirty="0"/>
          </a:p>
          <a:p>
            <a:pPr lvl="1"/>
            <a:endParaRPr kumimoji="1" lang="en-US" altLang="ja-JP" dirty="0"/>
          </a:p>
        </p:txBody>
      </p:sp>
      <p:sp>
        <p:nvSpPr>
          <p:cNvPr id="18" name="テキスト プレースホルダー 17"/>
          <p:cNvSpPr>
            <a:spLocks noGrp="1"/>
          </p:cNvSpPr>
          <p:nvPr>
            <p:ph type="body" sz="quarter" idx="11" hasCustomPrompt="1"/>
          </p:nvPr>
        </p:nvSpPr>
        <p:spPr>
          <a:xfrm>
            <a:off x="210574" y="348226"/>
            <a:ext cx="11455400" cy="469900"/>
          </a:xfrm>
        </p:spPr>
        <p:txBody>
          <a:bodyPr/>
          <a:lstStyle>
            <a:lvl1pPr marL="0" indent="0">
              <a:buNone/>
              <a:defRPr b="0">
                <a:latin typeface="游ゴシック Medium" panose="020B0500000000000000" pitchFamily="50" charset="-128"/>
                <a:ea typeface="游ゴシック Medium" panose="020B0500000000000000" pitchFamily="50" charset="-128"/>
              </a:defRPr>
            </a:lvl1pPr>
            <a:lvl2pPr marL="457200" indent="0">
              <a:buNone/>
              <a:defRPr/>
            </a:lvl2pPr>
            <a:lvl3pPr marL="914400" indent="0">
              <a:buNone/>
              <a:defRPr/>
            </a:lvl3pPr>
            <a:lvl4pPr marL="1371600" indent="0">
              <a:buNone/>
              <a:defRPr/>
            </a:lvl4pPr>
            <a:lvl5pPr marL="1828800" indent="0">
              <a:buNone/>
              <a:defRPr/>
            </a:lvl5pPr>
          </a:lstStyle>
          <a:p>
            <a:pPr lvl="0"/>
            <a:r>
              <a:rPr kumimoji="1" lang="ja-JP" altLang="en-US" dirty="0"/>
              <a:t>スライドの話題＝問い</a:t>
            </a:r>
            <a:r>
              <a:rPr kumimoji="1" lang="en-US" altLang="ja-JP" dirty="0"/>
              <a:t>=</a:t>
            </a:r>
            <a:r>
              <a:rPr kumimoji="1" lang="ja-JP" altLang="en-US" dirty="0"/>
              <a:t>論点</a:t>
            </a:r>
            <a:endParaRPr kumimoji="1" lang="en-US" altLang="ja-JP" dirty="0"/>
          </a:p>
        </p:txBody>
      </p:sp>
      <p:sp>
        <p:nvSpPr>
          <p:cNvPr id="23" name="テキスト ボックス 22"/>
          <p:cNvSpPr txBox="1"/>
          <p:nvPr userDrawn="1"/>
        </p:nvSpPr>
        <p:spPr>
          <a:xfrm>
            <a:off x="11493500" y="315648"/>
            <a:ext cx="561372" cy="461665"/>
          </a:xfrm>
          <a:prstGeom prst="rect">
            <a:avLst/>
          </a:prstGeom>
          <a:noFill/>
        </p:spPr>
        <p:txBody>
          <a:bodyPr wrap="none" rtlCol="0">
            <a:spAutoFit/>
          </a:bodyPr>
          <a:lstStyle/>
          <a:p>
            <a:fld id="{86695743-78A6-41C5-8EC9-B94E39B9B94D}" type="slidenum">
              <a:rPr kumimoji="1" lang="ja-JP" altLang="en-US" sz="2400" smtClean="0">
                <a:solidFill>
                  <a:schemeClr val="tx1"/>
                </a:solidFill>
                <a:latin typeface="+mn-lt"/>
                <a:ea typeface="游ゴシック Medium" panose="020B0500000000000000" pitchFamily="50" charset="-128"/>
              </a:rPr>
              <a:t>‹#›</a:t>
            </a:fld>
            <a:endParaRPr kumimoji="1" lang="ja-JP" altLang="en-US" sz="2400" dirty="0">
              <a:solidFill>
                <a:schemeClr val="tx1"/>
              </a:solidFill>
              <a:latin typeface="+mn-lt"/>
              <a:ea typeface="游ゴシック Medium" panose="020B0500000000000000" pitchFamily="50" charset="-128"/>
            </a:endParaRPr>
          </a:p>
        </p:txBody>
      </p:sp>
      <p:cxnSp>
        <p:nvCxnSpPr>
          <p:cNvPr id="26" name="直線コネクタ 25"/>
          <p:cNvCxnSpPr/>
          <p:nvPr userDrawn="1"/>
        </p:nvCxnSpPr>
        <p:spPr>
          <a:xfrm>
            <a:off x="0" y="825500"/>
            <a:ext cx="12192000" cy="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86788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917B897-E960-3124-3708-064771EE7B7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976EC3D-DF44-C12B-AB49-771AEFE456D1}"/>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4308837-2845-9078-5D21-FAA04B2A4D13}"/>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5" name="フッター プレースホルダー 4">
            <a:extLst>
              <a:ext uri="{FF2B5EF4-FFF2-40B4-BE49-F238E27FC236}">
                <a16:creationId xmlns:a16="http://schemas.microsoft.com/office/drawing/2014/main" id="{926FE36B-4CCB-1054-9630-E65C59AE014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4E4B85E-CE55-5433-E747-800796299C9E}"/>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2092422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798368-F601-F73B-2BF0-BB5CEDEB48C7}"/>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2555496-B083-3571-A857-75288B5EBD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DE50B367-4629-80CB-C78B-1F5E902B3FE7}"/>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5" name="フッター プレースホルダー 4">
            <a:extLst>
              <a:ext uri="{FF2B5EF4-FFF2-40B4-BE49-F238E27FC236}">
                <a16:creationId xmlns:a16="http://schemas.microsoft.com/office/drawing/2014/main" id="{9F0E09F4-5E0C-05A9-4FEB-68F2A67E874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CF2A72A-C978-E88F-57E7-4D4FA5329FB6}"/>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3104233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5C9C09-ABA6-D6DC-6A72-506FB4187F8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1B92C36-75ED-3ACD-98C4-4C1FB92FA7B1}"/>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735187CF-B5BE-8678-A0D7-D3256D0F220C}"/>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B183B15D-923D-16AB-34D9-143540823CC8}"/>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6" name="フッター プレースホルダー 5">
            <a:extLst>
              <a:ext uri="{FF2B5EF4-FFF2-40B4-BE49-F238E27FC236}">
                <a16:creationId xmlns:a16="http://schemas.microsoft.com/office/drawing/2014/main" id="{CD13F548-5C09-E8C4-2315-68D40D3B2ED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61E8CFF-418F-4560-BB53-794FB3D2692E}"/>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333609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62009C-FA80-AD5D-1168-8935B819DF57}"/>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BB1521C-9523-E297-2955-46A75400C2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FF7041D-B2F5-EDCE-0394-8CFA7DE509EF}"/>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F203A75F-D574-A6A4-2B6B-2AF05AD7D7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5B20ABA1-1CC6-1D4D-5C3E-58418BD9AF9D}"/>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739F6A55-D362-3C02-B3E7-A1E7501E5865}"/>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8" name="フッター プレースホルダー 7">
            <a:extLst>
              <a:ext uri="{FF2B5EF4-FFF2-40B4-BE49-F238E27FC236}">
                <a16:creationId xmlns:a16="http://schemas.microsoft.com/office/drawing/2014/main" id="{26317400-EA7A-1018-76EF-E2C3B6EEBC31}"/>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E5A3D7B4-30B0-4F80-4A7C-37DDE6FB71BC}"/>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207020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D27C84-3716-0B71-C10C-958DB16E9AF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FF5BD26-684D-E08C-1ED5-4EA9909E1C52}"/>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4" name="フッター プレースホルダー 3">
            <a:extLst>
              <a:ext uri="{FF2B5EF4-FFF2-40B4-BE49-F238E27FC236}">
                <a16:creationId xmlns:a16="http://schemas.microsoft.com/office/drawing/2014/main" id="{F52D20AB-292D-4F86-B226-B953C68B5ABE}"/>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A44CD1F-08F1-8199-E123-7D9F2D56CCC6}"/>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4063507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FE909FC3-67E0-F682-5BA4-C89A2E663E53}"/>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3" name="フッター プレースホルダー 2">
            <a:extLst>
              <a:ext uri="{FF2B5EF4-FFF2-40B4-BE49-F238E27FC236}">
                <a16:creationId xmlns:a16="http://schemas.microsoft.com/office/drawing/2014/main" id="{B1D4BCED-03E7-256E-1375-2B76A82DC4C7}"/>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7BC26EF6-58A5-CB4B-C6A7-5F76D6A20A5D}"/>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4060675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C0E064-7E2E-BE11-CD0C-BAAD44941C9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A157A91-811B-960E-F4F0-F3D079F7E8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3D7ADFEA-752B-C7BF-F938-A9C3D396B7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EE823D6-8E9B-1C23-2B03-195A35C67B2A}"/>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6" name="フッター プレースホルダー 5">
            <a:extLst>
              <a:ext uri="{FF2B5EF4-FFF2-40B4-BE49-F238E27FC236}">
                <a16:creationId xmlns:a16="http://schemas.microsoft.com/office/drawing/2014/main" id="{9D343387-938E-901C-44DA-29485E8DC57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C65E95D-BDC5-A3E9-C1E4-B9B1EFA48086}"/>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4172087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A67DF23-75FD-9806-DECA-E8F277EEEB1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F8E18822-62CD-CD4A-4375-CF48A3C660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69C7C9C1-8A36-BDDD-5E1C-2061E9E21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565F7C3-A5A1-FAEF-8C09-AA03ED8B9A22}"/>
              </a:ext>
            </a:extLst>
          </p:cNvPr>
          <p:cNvSpPr>
            <a:spLocks noGrp="1"/>
          </p:cNvSpPr>
          <p:nvPr>
            <p:ph type="dt" sz="half" idx="10"/>
          </p:nvPr>
        </p:nvSpPr>
        <p:spPr/>
        <p:txBody>
          <a:bodyPr/>
          <a:lstStyle/>
          <a:p>
            <a:fld id="{7CF4D133-97D3-4CE7-A2A2-254F71995ECC}" type="datetimeFigureOut">
              <a:rPr kumimoji="1" lang="ja-JP" altLang="en-US" smtClean="0"/>
              <a:t>2023/9/12</a:t>
            </a:fld>
            <a:endParaRPr kumimoji="1" lang="ja-JP" altLang="en-US"/>
          </a:p>
        </p:txBody>
      </p:sp>
      <p:sp>
        <p:nvSpPr>
          <p:cNvPr id="6" name="フッター プレースホルダー 5">
            <a:extLst>
              <a:ext uri="{FF2B5EF4-FFF2-40B4-BE49-F238E27FC236}">
                <a16:creationId xmlns:a16="http://schemas.microsoft.com/office/drawing/2014/main" id="{C604691D-DC62-EF44-F8F9-B390C97D16C3}"/>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E21F5FB-CBFD-5C21-F6A7-EDE2532E3D31}"/>
              </a:ext>
            </a:extLst>
          </p:cNvPr>
          <p:cNvSpPr>
            <a:spLocks noGrp="1"/>
          </p:cNvSpPr>
          <p:nvPr>
            <p:ph type="sldNum" sz="quarter" idx="12"/>
          </p:nvPr>
        </p:nvSpPr>
        <p:spPr/>
        <p:txBody>
          <a:body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4251157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B5203CA3-A0D6-8EDC-8F04-E6A415CF52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BB94F4F-5F3D-C953-F40C-E2A1D3F30C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64D5E8C-38D6-BDD9-1678-74CF50BC2F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F4D133-97D3-4CE7-A2A2-254F71995ECC}" type="datetimeFigureOut">
              <a:rPr kumimoji="1" lang="ja-JP" altLang="en-US" smtClean="0"/>
              <a:t>2023/9/12</a:t>
            </a:fld>
            <a:endParaRPr kumimoji="1" lang="ja-JP" altLang="en-US"/>
          </a:p>
        </p:txBody>
      </p:sp>
      <p:sp>
        <p:nvSpPr>
          <p:cNvPr id="5" name="フッター プレースホルダー 4">
            <a:extLst>
              <a:ext uri="{FF2B5EF4-FFF2-40B4-BE49-F238E27FC236}">
                <a16:creationId xmlns:a16="http://schemas.microsoft.com/office/drawing/2014/main" id="{57B56B5D-33B3-FE28-C362-D4A20C9BA2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75C0B9A3-EF57-FC18-B2D6-ED5AF2E6BC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09E128-662C-4D97-B237-06059F594E91}" type="slidenum">
              <a:rPr kumimoji="1" lang="ja-JP" altLang="en-US" smtClean="0"/>
              <a:t>‹#›</a:t>
            </a:fld>
            <a:endParaRPr kumimoji="1" lang="ja-JP" altLang="en-US"/>
          </a:p>
        </p:txBody>
      </p:sp>
    </p:spTree>
    <p:extLst>
      <p:ext uri="{BB962C8B-B14F-4D97-AF65-F5344CB8AC3E}">
        <p14:creationId xmlns:p14="http://schemas.microsoft.com/office/powerpoint/2010/main" val="13547289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12.xml"/><Relationship Id="rId5" Type="http://schemas.openxmlformats.org/officeDocument/2006/relationships/image" Target="../media/image16.png"/><Relationship Id="rId4" Type="http://schemas.openxmlformats.org/officeDocument/2006/relationships/image" Target="../media/image15.jpeg"/></Relationships>
</file>

<file path=ppt/slides/_rels/slide1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jpeg"/><Relationship Id="rId7"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4.png"/><Relationship Id="rId4" Type="http://schemas.openxmlformats.org/officeDocument/2006/relationships/image" Target="../media/image17.emf"/></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5.jp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0.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図 15" descr="ノートパソコンのキーボード">
            <a:extLst>
              <a:ext uri="{FF2B5EF4-FFF2-40B4-BE49-F238E27FC236}">
                <a16:creationId xmlns:a16="http://schemas.microsoft.com/office/drawing/2014/main" id="{C603ECB5-47C9-9C30-73E2-9006EA6FAFCC}"/>
              </a:ext>
            </a:extLst>
          </p:cNvPr>
          <p:cNvPicPr>
            <a:picLocks noChangeAspect="1"/>
          </p:cNvPicPr>
          <p:nvPr/>
        </p:nvPicPr>
        <p:blipFill>
          <a:blip r:embed="rId3" cstate="print">
            <a:duotone>
              <a:schemeClr val="bg2">
                <a:shade val="45000"/>
                <a:satMod val="135000"/>
              </a:schemeClr>
              <a:prstClr val="white"/>
            </a:duotone>
            <a:extLst>
              <a:ext uri="{BEBA8EAE-BF5A-486C-A8C5-ECC9F3942E4B}">
                <a14:imgProps xmlns:a14="http://schemas.microsoft.com/office/drawing/2010/main">
                  <a14:imgLayer r:embed="rId4">
                    <a14:imgEffect>
                      <a14:artisticBlur/>
                    </a14:imgEffect>
                    <a14:imgEffect>
                      <a14:colorTemperature colorTemp="88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タイトル 1">
            <a:extLst>
              <a:ext uri="{FF2B5EF4-FFF2-40B4-BE49-F238E27FC236}">
                <a16:creationId xmlns:a16="http://schemas.microsoft.com/office/drawing/2014/main" id="{8C6F0535-4030-4C35-945F-92B453107136}"/>
              </a:ext>
            </a:extLst>
          </p:cNvPr>
          <p:cNvSpPr>
            <a:spLocks noGrp="1"/>
          </p:cNvSpPr>
          <p:nvPr>
            <p:ph type="title"/>
          </p:nvPr>
        </p:nvSpPr>
        <p:spPr>
          <a:xfrm>
            <a:off x="1041888" y="1418094"/>
            <a:ext cx="10108223" cy="1325562"/>
          </a:xfrm>
        </p:spPr>
        <p:txBody>
          <a:bodyPr>
            <a:noAutofit/>
          </a:bodyPr>
          <a:lstStyle/>
          <a:p>
            <a:pPr algn="l"/>
            <a:r>
              <a:rPr kumimoji="1" lang="ja-JP" altLang="en-US" sz="4800" b="1" dirty="0">
                <a:latin typeface="メイリオ" panose="020B0604030504040204" pitchFamily="50" charset="-128"/>
                <a:ea typeface="メイリオ" panose="020B0604030504040204" pitchFamily="50" charset="-128"/>
              </a:rPr>
              <a:t>点群データを用いた</a:t>
            </a:r>
            <a:br>
              <a:rPr kumimoji="1" lang="en-US" altLang="ja-JP" sz="4800" b="1" dirty="0">
                <a:latin typeface="メイリオ" panose="020B0604030504040204" pitchFamily="50" charset="-128"/>
                <a:ea typeface="メイリオ" panose="020B0604030504040204" pitchFamily="50" charset="-128"/>
              </a:rPr>
            </a:br>
            <a:r>
              <a:rPr kumimoji="1" lang="ja-JP" altLang="en-US" sz="4800" b="1" dirty="0">
                <a:latin typeface="メイリオ" panose="020B0604030504040204" pitchFamily="50" charset="-128"/>
                <a:ea typeface="メイリオ" panose="020B0604030504040204" pitchFamily="50" charset="-128"/>
              </a:rPr>
              <a:t>形状判別と構造モデル生成の自動化</a:t>
            </a:r>
          </a:p>
        </p:txBody>
      </p:sp>
      <p:sp>
        <p:nvSpPr>
          <p:cNvPr id="3" name="字幕 2">
            <a:extLst>
              <a:ext uri="{FF2B5EF4-FFF2-40B4-BE49-F238E27FC236}">
                <a16:creationId xmlns:a16="http://schemas.microsoft.com/office/drawing/2014/main" id="{42FD679A-CDD2-4005-984B-113143E13B1F}"/>
              </a:ext>
            </a:extLst>
          </p:cNvPr>
          <p:cNvSpPr>
            <a:spLocks noGrp="1"/>
          </p:cNvSpPr>
          <p:nvPr>
            <p:ph idx="1"/>
          </p:nvPr>
        </p:nvSpPr>
        <p:spPr>
          <a:xfrm>
            <a:off x="1041888" y="3001108"/>
            <a:ext cx="8861581" cy="3468199"/>
          </a:xfrm>
        </p:spPr>
        <p:txBody>
          <a:bodyPr>
            <a:normAutofit/>
          </a:bodyPr>
          <a:lstStyle/>
          <a:p>
            <a:endParaRPr lang="en-US" altLang="ja-JP" sz="2000" dirty="0">
              <a:latin typeface="メイリオ" panose="020B0604030504040204" pitchFamily="50" charset="-128"/>
              <a:ea typeface="メイリオ" panose="020B0604030504040204" pitchFamily="50" charset="-128"/>
            </a:endParaRPr>
          </a:p>
          <a:p>
            <a:pPr marL="0" indent="0">
              <a:buNone/>
            </a:pPr>
            <a:r>
              <a:rPr lang="ja-JP" altLang="en-US" sz="2800" b="1" dirty="0">
                <a:latin typeface="メイリオ" panose="020B0604030504040204" pitchFamily="50" charset="-128"/>
                <a:ea typeface="メイリオ" panose="020B0604030504040204" pitchFamily="50" charset="-128"/>
              </a:rPr>
              <a:t>山下　一樹　</a:t>
            </a:r>
            <a:r>
              <a:rPr kumimoji="1" lang="ja-JP" altLang="en-US" sz="2000" b="1" dirty="0">
                <a:latin typeface="メイリオ" panose="020B0604030504040204" pitchFamily="50" charset="-128"/>
                <a:ea typeface="メイリオ" panose="020B0604030504040204" pitchFamily="50" charset="-128"/>
              </a:rPr>
              <a:t>名古屋工業大学 　電気情報工学科　</a:t>
            </a:r>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dirty="0">
              <a:latin typeface="メイリオ" panose="020B0604030504040204" pitchFamily="50" charset="-128"/>
              <a:ea typeface="メイリオ" panose="020B0604030504040204" pitchFamily="50" charset="-128"/>
            </a:endParaRPr>
          </a:p>
          <a:p>
            <a:pPr marL="0" indent="0">
              <a:buNone/>
            </a:pPr>
            <a:r>
              <a:rPr kumimoji="1" lang="ja-JP" altLang="en-US" sz="2000" b="1" dirty="0">
                <a:latin typeface="メイリオ" panose="020B0604030504040204" pitchFamily="50" charset="-128"/>
                <a:ea typeface="メイリオ" panose="020B0604030504040204" pitchFamily="50" charset="-128"/>
              </a:rPr>
              <a:t>共同研究者</a:t>
            </a:r>
            <a:endParaRPr kumimoji="1" lang="en-US" altLang="ja-JP" sz="2000" b="1" dirty="0">
              <a:latin typeface="メイリオ" panose="020B0604030504040204" pitchFamily="50" charset="-128"/>
              <a:ea typeface="メイリオ" panose="020B0604030504040204" pitchFamily="50" charset="-128"/>
            </a:endParaRPr>
          </a:p>
          <a:p>
            <a:pPr marL="0" indent="0">
              <a:buNone/>
            </a:pPr>
            <a:r>
              <a:rPr lang="ja-JP" altLang="en-US" sz="1400" dirty="0">
                <a:latin typeface="メイリオ" panose="020B0604030504040204" pitchFamily="50" charset="-128"/>
                <a:ea typeface="メイリオ" panose="020B0604030504040204" pitchFamily="50" charset="-128"/>
              </a:rPr>
              <a:t>海老沢　健正　</a:t>
            </a:r>
            <a:r>
              <a:rPr lang="ja-JP" altLang="en-US" sz="1200" dirty="0">
                <a:latin typeface="メイリオ" panose="020B0604030504040204" pitchFamily="50" charset="-128"/>
                <a:ea typeface="メイリオ" panose="020B0604030504040204" pitchFamily="50" charset="-128"/>
              </a:rPr>
              <a:t>名古屋工業大学　</a:t>
            </a:r>
            <a:endParaRPr lang="en-US" altLang="ja-JP" sz="1200" dirty="0">
              <a:latin typeface="メイリオ" panose="020B0604030504040204" pitchFamily="50" charset="-128"/>
              <a:ea typeface="メイリオ" panose="020B0604030504040204" pitchFamily="50" charset="-128"/>
            </a:endParaRPr>
          </a:p>
          <a:p>
            <a:pPr marL="0" indent="0">
              <a:buNone/>
            </a:pPr>
            <a:r>
              <a:rPr lang="ja-JP" altLang="en-US" sz="1400" dirty="0">
                <a:latin typeface="メイリオ" panose="020B0604030504040204" pitchFamily="50" charset="-128"/>
                <a:ea typeface="メイリオ" panose="020B0604030504040204" pitchFamily="50" charset="-128"/>
              </a:rPr>
              <a:t>日高　菜緒　　</a:t>
            </a:r>
            <a:r>
              <a:rPr lang="ja-JP" altLang="en-US" sz="1200" dirty="0">
                <a:latin typeface="メイリオ" panose="020B0604030504040204" pitchFamily="50" charset="-128"/>
                <a:ea typeface="メイリオ" panose="020B0604030504040204" pitchFamily="50" charset="-128"/>
              </a:rPr>
              <a:t>名古屋工業大学　</a:t>
            </a:r>
            <a:endParaRPr lang="en-US" altLang="ja-JP" sz="1200" dirty="0">
              <a:latin typeface="メイリオ" panose="020B0604030504040204" pitchFamily="50" charset="-128"/>
              <a:ea typeface="メイリオ" panose="020B0604030504040204" pitchFamily="50" charset="-128"/>
            </a:endParaRPr>
          </a:p>
          <a:p>
            <a:pPr marL="0" indent="0">
              <a:buNone/>
            </a:pPr>
            <a:r>
              <a:rPr kumimoji="1" lang="ja-JP" altLang="en-US" sz="1400" dirty="0">
                <a:latin typeface="メイリオ" panose="020B0604030504040204" pitchFamily="50" charset="-128"/>
                <a:ea typeface="メイリオ" panose="020B0604030504040204" pitchFamily="50" charset="-128"/>
              </a:rPr>
              <a:t>野中　哲也　　</a:t>
            </a:r>
            <a:r>
              <a:rPr kumimoji="1" lang="ja-JP" altLang="en-US" sz="1200" dirty="0">
                <a:latin typeface="メイリオ" panose="020B0604030504040204" pitchFamily="50" charset="-128"/>
                <a:ea typeface="メイリオ" panose="020B0604030504040204" pitchFamily="50" charset="-128"/>
              </a:rPr>
              <a:t>名古屋工業大学　</a:t>
            </a:r>
          </a:p>
          <a:p>
            <a:endParaRPr kumimoji="1" lang="ja-JP" altLang="en-US" sz="2800" dirty="0"/>
          </a:p>
        </p:txBody>
      </p:sp>
      <p:sp>
        <p:nvSpPr>
          <p:cNvPr id="5" name="テキスト プレースホルダー 4">
            <a:extLst>
              <a:ext uri="{FF2B5EF4-FFF2-40B4-BE49-F238E27FC236}">
                <a16:creationId xmlns:a16="http://schemas.microsoft.com/office/drawing/2014/main" id="{1F08FD74-8A95-4CC4-8A3E-A416E77C6F43}"/>
              </a:ext>
            </a:extLst>
          </p:cNvPr>
          <p:cNvSpPr>
            <a:spLocks noGrp="1"/>
          </p:cNvSpPr>
          <p:nvPr>
            <p:ph type="body" sz="quarter" idx="4294967295"/>
          </p:nvPr>
        </p:nvSpPr>
        <p:spPr>
          <a:xfrm>
            <a:off x="3268663" y="307975"/>
            <a:ext cx="8923337" cy="469900"/>
          </a:xfrm>
        </p:spPr>
        <p:txBody>
          <a:bodyPr>
            <a:normAutofit fontScale="85000" lnSpcReduction="10000"/>
          </a:bodyPr>
          <a:lstStyle/>
          <a:p>
            <a:pPr marL="0" indent="0">
              <a:buNone/>
            </a:pPr>
            <a:r>
              <a:rPr lang="zh-CN" altLang="en-US" b="1" i="0" dirty="0">
                <a:solidFill>
                  <a:srgbClr val="2B2B2B"/>
                </a:solidFill>
                <a:effectLst/>
                <a:latin typeface="メイリオ" panose="020B0604030504040204" pitchFamily="50" charset="-128"/>
                <a:ea typeface="メイリオ" panose="020B0604030504040204" pitchFamily="50" charset="-128"/>
              </a:rPr>
              <a:t>令和</a:t>
            </a:r>
            <a:r>
              <a:rPr lang="en-US" altLang="zh-CN" b="1" i="0" dirty="0">
                <a:solidFill>
                  <a:srgbClr val="2B2B2B"/>
                </a:solidFill>
                <a:effectLst/>
                <a:latin typeface="メイリオ" panose="020B0604030504040204" pitchFamily="50" charset="-128"/>
                <a:ea typeface="メイリオ" panose="020B0604030504040204" pitchFamily="50" charset="-128"/>
              </a:rPr>
              <a:t>5</a:t>
            </a:r>
            <a:r>
              <a:rPr lang="zh-CN" altLang="en-US" b="1" i="0" dirty="0">
                <a:solidFill>
                  <a:srgbClr val="2B2B2B"/>
                </a:solidFill>
                <a:effectLst/>
                <a:latin typeface="メイリオ" panose="020B0604030504040204" pitchFamily="50" charset="-128"/>
                <a:ea typeface="メイリオ" panose="020B0604030504040204" pitchFamily="50" charset="-128"/>
              </a:rPr>
              <a:t>年度</a:t>
            </a:r>
            <a:r>
              <a:rPr lang="en-US" altLang="zh-CN" b="1" i="0" dirty="0">
                <a:solidFill>
                  <a:srgbClr val="2B2B2B"/>
                </a:solidFill>
                <a:effectLst/>
                <a:latin typeface="メイリオ" panose="020B0604030504040204" pitchFamily="50" charset="-128"/>
                <a:ea typeface="メイリオ" panose="020B0604030504040204" pitchFamily="50" charset="-128"/>
              </a:rPr>
              <a:t>9</a:t>
            </a:r>
            <a:r>
              <a:rPr lang="ja-JP" altLang="en-US" b="1" i="0" dirty="0">
                <a:solidFill>
                  <a:srgbClr val="2B2B2B"/>
                </a:solidFill>
                <a:effectLst/>
                <a:latin typeface="メイリオ" panose="020B0604030504040204" pitchFamily="50" charset="-128"/>
                <a:ea typeface="メイリオ" panose="020B0604030504040204" pitchFamily="50" charset="-128"/>
              </a:rPr>
              <a:t>月</a:t>
            </a:r>
            <a:r>
              <a:rPr lang="en-US" altLang="ja-JP" b="1" i="0" dirty="0">
                <a:solidFill>
                  <a:srgbClr val="2B2B2B"/>
                </a:solidFill>
                <a:effectLst/>
                <a:latin typeface="メイリオ" panose="020B0604030504040204" pitchFamily="50" charset="-128"/>
                <a:ea typeface="メイリオ" panose="020B0604030504040204" pitchFamily="50" charset="-128"/>
              </a:rPr>
              <a:t>14</a:t>
            </a:r>
            <a:r>
              <a:rPr lang="ja-JP" altLang="en-US" b="1" i="0" dirty="0">
                <a:solidFill>
                  <a:srgbClr val="2B2B2B"/>
                </a:solidFill>
                <a:effectLst/>
                <a:latin typeface="メイリオ" panose="020B0604030504040204" pitchFamily="50" charset="-128"/>
                <a:ea typeface="メイリオ" panose="020B0604030504040204" pitchFamily="50" charset="-128"/>
              </a:rPr>
              <a:t>日　</a:t>
            </a:r>
            <a:r>
              <a:rPr lang="zh-CN" altLang="en-US" b="1" i="0" dirty="0">
                <a:solidFill>
                  <a:srgbClr val="2B2B2B"/>
                </a:solidFill>
                <a:effectLst/>
                <a:latin typeface="メイリオ" panose="020B0604030504040204" pitchFamily="50" charset="-128"/>
                <a:ea typeface="メイリオ" panose="020B0604030504040204" pitchFamily="50" charset="-128"/>
              </a:rPr>
              <a:t>土木学会全国大会第</a:t>
            </a:r>
            <a:r>
              <a:rPr lang="en-US" altLang="zh-CN" b="1" i="0" dirty="0">
                <a:solidFill>
                  <a:srgbClr val="2B2B2B"/>
                </a:solidFill>
                <a:effectLst/>
                <a:latin typeface="メイリオ" panose="020B0604030504040204" pitchFamily="50" charset="-128"/>
                <a:ea typeface="メイリオ" panose="020B0604030504040204" pitchFamily="50" charset="-128"/>
              </a:rPr>
              <a:t>78</a:t>
            </a:r>
            <a:r>
              <a:rPr lang="zh-CN" altLang="en-US" b="1" i="0" dirty="0">
                <a:solidFill>
                  <a:srgbClr val="2B2B2B"/>
                </a:solidFill>
                <a:effectLst/>
                <a:latin typeface="メイリオ" panose="020B0604030504040204" pitchFamily="50" charset="-128"/>
                <a:ea typeface="メイリオ" panose="020B0604030504040204" pitchFamily="50" charset="-128"/>
              </a:rPr>
              <a:t>回年次学術講演会</a:t>
            </a:r>
            <a:r>
              <a:rPr lang="ja-JP" altLang="en-US" b="1" i="0" dirty="0">
                <a:solidFill>
                  <a:srgbClr val="2B2B2B"/>
                </a:solidFill>
                <a:effectLst/>
                <a:latin typeface="メイリオ" panose="020B0604030504040204" pitchFamily="50" charset="-128"/>
                <a:ea typeface="メイリオ" panose="020B0604030504040204" pitchFamily="50" charset="-128"/>
              </a:rPr>
              <a:t>　</a:t>
            </a:r>
            <a:endParaRPr lang="zh-CN" altLang="en-US" b="1" i="0" dirty="0">
              <a:solidFill>
                <a:srgbClr val="2B2B2B"/>
              </a:solidFill>
              <a:effectLst/>
              <a:latin typeface="メイリオ" panose="020B0604030504040204" pitchFamily="50" charset="-128"/>
              <a:ea typeface="メイリオ" panose="020B0604030504040204" pitchFamily="50" charset="-128"/>
            </a:endParaRPr>
          </a:p>
          <a:p>
            <a:endParaRPr kumimoji="1" lang="ja-JP" altLang="en-US" dirty="0"/>
          </a:p>
        </p:txBody>
      </p:sp>
    </p:spTree>
    <p:extLst>
      <p:ext uri="{BB962C8B-B14F-4D97-AF65-F5344CB8AC3E}">
        <p14:creationId xmlns:p14="http://schemas.microsoft.com/office/powerpoint/2010/main" val="1462107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a:xfrm>
            <a:off x="209263" y="364841"/>
            <a:ext cx="11455400" cy="469900"/>
          </a:xfrm>
        </p:spPr>
        <p:txBody>
          <a:bodyPr>
            <a:normAutofit lnSpcReduction="10000"/>
          </a:bodyPr>
          <a:lstStyle/>
          <a:p>
            <a:r>
              <a:rPr kumimoji="1" lang="ja-JP" altLang="en-US" dirty="0">
                <a:latin typeface="メイリオ" panose="020B0604030504040204" pitchFamily="50" charset="-128"/>
                <a:ea typeface="メイリオ" panose="020B0604030504040204" pitchFamily="50" charset="-128"/>
              </a:rPr>
              <a:t>２．断面の形状判別　</a:t>
            </a:r>
            <a:r>
              <a:rPr kumimoji="1" lang="ja-JP" altLang="en-US" dirty="0">
                <a:solidFill>
                  <a:srgbClr val="7030A0"/>
                </a:solidFill>
                <a:latin typeface="メイリオ" panose="020B0604030504040204" pitchFamily="50" charset="-128"/>
                <a:ea typeface="メイリオ" panose="020B0604030504040204" pitchFamily="50" charset="-128"/>
              </a:rPr>
              <a:t>中心線の同定</a:t>
            </a:r>
            <a:r>
              <a:rPr kumimoji="1" lang="ja-JP" altLang="en-US" dirty="0">
                <a:latin typeface="メイリオ" panose="020B0604030504040204" pitchFamily="50" charset="-128"/>
                <a:ea typeface="メイリオ" panose="020B0604030504040204" pitchFamily="50" charset="-128"/>
              </a:rPr>
              <a:t>　</a:t>
            </a:r>
            <a:endParaRPr kumimoji="1" lang="ja-JP" altLang="en-US" dirty="0"/>
          </a:p>
        </p:txBody>
      </p:sp>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45598" y="1023700"/>
            <a:ext cx="11036874" cy="915018"/>
          </a:xfrm>
        </p:spPr>
        <p:txBody>
          <a:bodyPr/>
          <a:lstStyle/>
          <a:p>
            <a:r>
              <a:rPr lang="ja-JP" altLang="en-US" dirty="0">
                <a:latin typeface="メイリオ" panose="020B0604030504040204" pitchFamily="50" charset="-128"/>
                <a:ea typeface="メイリオ" panose="020B0604030504040204" pitchFamily="50" charset="-128"/>
              </a:rPr>
              <a:t>断面形を仮定して，同定の</a:t>
            </a:r>
            <a:r>
              <a:rPr lang="ja-JP" altLang="en-US" dirty="0">
                <a:solidFill>
                  <a:schemeClr val="tx2"/>
                </a:solidFill>
                <a:latin typeface="メイリオ" panose="020B0604030504040204" pitchFamily="50" charset="-128"/>
                <a:ea typeface="メイリオ" panose="020B0604030504040204" pitchFamily="50" charset="-128"/>
              </a:rPr>
              <a:t>誤差量</a:t>
            </a:r>
            <a:r>
              <a:rPr lang="ja-JP" altLang="en-US" dirty="0">
                <a:latin typeface="メイリオ" panose="020B0604030504040204" pitchFamily="50" charset="-128"/>
                <a:ea typeface="メイリオ" panose="020B0604030504040204" pitchFamily="50" charset="-128"/>
              </a:rPr>
              <a:t>から形状を判別</a:t>
            </a:r>
            <a:endParaRPr kumimoji="1" lang="ja-JP" altLang="en-US" dirty="0">
              <a:latin typeface="メイリオ" panose="020B0604030504040204" pitchFamily="50" charset="-128"/>
              <a:ea typeface="メイリオ" panose="020B0604030504040204" pitchFamily="50" charset="-128"/>
            </a:endParaRPr>
          </a:p>
        </p:txBody>
      </p:sp>
      <p:grpSp>
        <p:nvGrpSpPr>
          <p:cNvPr id="5" name="グループ化 4">
            <a:extLst>
              <a:ext uri="{FF2B5EF4-FFF2-40B4-BE49-F238E27FC236}">
                <a16:creationId xmlns:a16="http://schemas.microsoft.com/office/drawing/2014/main" id="{CBA06A8E-1449-9EDD-8BCC-FF8BF9B79CE4}"/>
              </a:ext>
            </a:extLst>
          </p:cNvPr>
          <p:cNvGrpSpPr/>
          <p:nvPr/>
        </p:nvGrpSpPr>
        <p:grpSpPr>
          <a:xfrm>
            <a:off x="445598" y="2014918"/>
            <a:ext cx="11101444" cy="640922"/>
            <a:chOff x="413313" y="2246211"/>
            <a:chExt cx="11101444" cy="717121"/>
          </a:xfrm>
          <a:solidFill>
            <a:schemeClr val="accent1">
              <a:lumMod val="20000"/>
              <a:lumOff val="80000"/>
            </a:schemeClr>
          </a:solidFill>
        </p:grpSpPr>
        <p:sp>
          <p:nvSpPr>
            <p:cNvPr id="6" name="フリーフォーム: 図形 5">
              <a:extLst>
                <a:ext uri="{FF2B5EF4-FFF2-40B4-BE49-F238E27FC236}">
                  <a16:creationId xmlns:a16="http://schemas.microsoft.com/office/drawing/2014/main" id="{8A6EEEED-ECB4-B099-A99A-294A6A1D48FA}"/>
                </a:ext>
              </a:extLst>
            </p:cNvPr>
            <p:cNvSpPr/>
            <p:nvPr/>
          </p:nvSpPr>
          <p:spPr>
            <a:xfrm>
              <a:off x="413313"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点群を平面に投影</a:t>
              </a:r>
            </a:p>
          </p:txBody>
        </p:sp>
        <p:sp>
          <p:nvSpPr>
            <p:cNvPr id="7" name="フリーフォーム: 図形 6">
              <a:extLst>
                <a:ext uri="{FF2B5EF4-FFF2-40B4-BE49-F238E27FC236}">
                  <a16:creationId xmlns:a16="http://schemas.microsoft.com/office/drawing/2014/main" id="{38D89A77-2C73-8470-4E4C-957F9844E850}"/>
                </a:ext>
              </a:extLst>
            </p:cNvPr>
            <p:cNvSpPr/>
            <p:nvPr/>
          </p:nvSpPr>
          <p:spPr>
            <a:xfrm>
              <a:off x="3981635"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断面形を仮定して中心線を同定</a:t>
              </a:r>
            </a:p>
          </p:txBody>
        </p:sp>
        <p:sp>
          <p:nvSpPr>
            <p:cNvPr id="8" name="フリーフォーム: 図形 7">
              <a:extLst>
                <a:ext uri="{FF2B5EF4-FFF2-40B4-BE49-F238E27FC236}">
                  <a16:creationId xmlns:a16="http://schemas.microsoft.com/office/drawing/2014/main" id="{1D39C6B2-0AC2-842D-A6C0-2CC5328D8E43}"/>
                </a:ext>
              </a:extLst>
            </p:cNvPr>
            <p:cNvSpPr/>
            <p:nvPr/>
          </p:nvSpPr>
          <p:spPr>
            <a:xfrm>
              <a:off x="7549956"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lang="ja-JP" altLang="en-US" sz="2000">
                  <a:latin typeface="メイリオ" panose="020B0604030504040204" pitchFamily="50" charset="-128"/>
                  <a:ea typeface="メイリオ" panose="020B0604030504040204" pitchFamily="50" charset="-128"/>
                </a:rPr>
                <a:t>同定誤差を</a:t>
              </a:r>
              <a:r>
                <a:rPr kumimoji="1" lang="ja-JP" altLang="en-US" sz="2000" kern="1200">
                  <a:latin typeface="メイリオ" panose="020B0604030504040204" pitchFamily="50" charset="-128"/>
                  <a:ea typeface="メイリオ" panose="020B0604030504040204" pitchFamily="50" charset="-128"/>
                </a:rPr>
                <a:t>比較して</a:t>
              </a:r>
              <a:br>
                <a:rPr kumimoji="1" lang="en-US" altLang="ja-JP" sz="2000" kern="1200" dirty="0">
                  <a:latin typeface="メイリオ" panose="020B0604030504040204" pitchFamily="50" charset="-128"/>
                  <a:ea typeface="メイリオ" panose="020B0604030504040204" pitchFamily="50" charset="-128"/>
                </a:rPr>
              </a:br>
              <a:r>
                <a:rPr kumimoji="1" lang="ja-JP" altLang="en-US" sz="2000" kern="1200">
                  <a:latin typeface="メイリオ" panose="020B0604030504040204" pitchFamily="50" charset="-128"/>
                  <a:ea typeface="メイリオ" panose="020B0604030504040204" pitchFamily="50" charset="-128"/>
                </a:rPr>
                <a:t>形状</a:t>
              </a:r>
              <a:r>
                <a:rPr kumimoji="1" lang="ja-JP" altLang="en-US" sz="2000" kern="1200" dirty="0">
                  <a:latin typeface="メイリオ" panose="020B0604030504040204" pitchFamily="50" charset="-128"/>
                  <a:ea typeface="メイリオ" panose="020B0604030504040204" pitchFamily="50" charset="-128"/>
                </a:rPr>
                <a:t>判別</a:t>
              </a:r>
            </a:p>
          </p:txBody>
        </p:sp>
      </p:grpSp>
      <p:sp>
        <p:nvSpPr>
          <p:cNvPr id="21" name="フリーフォーム: 図形 20">
            <a:extLst>
              <a:ext uri="{FF2B5EF4-FFF2-40B4-BE49-F238E27FC236}">
                <a16:creationId xmlns:a16="http://schemas.microsoft.com/office/drawing/2014/main" id="{D065335E-5012-B4B4-D2DC-6C48A35D9E6D}"/>
              </a:ext>
            </a:extLst>
          </p:cNvPr>
          <p:cNvSpPr/>
          <p:nvPr/>
        </p:nvSpPr>
        <p:spPr>
          <a:xfrm>
            <a:off x="7582240" y="2023619"/>
            <a:ext cx="3964801" cy="640922"/>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solidFill>
            <a:schemeClr val="accent1">
              <a:lumMod val="20000"/>
              <a:lumOff val="80000"/>
            </a:schemeClr>
          </a:solidFill>
          <a:ln w="5715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b="1" kern="1200" dirty="0">
                <a:latin typeface="メイリオ" panose="020B0604030504040204" pitchFamily="50" charset="-128"/>
                <a:ea typeface="メイリオ" panose="020B0604030504040204" pitchFamily="50" charset="-128"/>
              </a:rPr>
              <a:t>同定誤差を</a:t>
            </a:r>
            <a:r>
              <a:rPr kumimoji="1" lang="ja-JP" altLang="en-US" sz="2000" b="1" kern="1200">
                <a:latin typeface="メイリオ" panose="020B0604030504040204" pitchFamily="50" charset="-128"/>
                <a:ea typeface="メイリオ" panose="020B0604030504040204" pitchFamily="50" charset="-128"/>
              </a:rPr>
              <a:t>比較して</a:t>
            </a:r>
            <a:br>
              <a:rPr kumimoji="1" lang="en-US" altLang="ja-JP" sz="2000" b="1" kern="1200" dirty="0">
                <a:latin typeface="メイリオ" panose="020B0604030504040204" pitchFamily="50" charset="-128"/>
                <a:ea typeface="メイリオ" panose="020B0604030504040204" pitchFamily="50" charset="-128"/>
              </a:rPr>
            </a:br>
            <a:r>
              <a:rPr kumimoji="1" lang="ja-JP" altLang="en-US" sz="2000" b="1" kern="1200">
                <a:latin typeface="メイリオ" panose="020B0604030504040204" pitchFamily="50" charset="-128"/>
                <a:ea typeface="メイリオ" panose="020B0604030504040204" pitchFamily="50" charset="-128"/>
              </a:rPr>
              <a:t>形状</a:t>
            </a:r>
            <a:r>
              <a:rPr kumimoji="1" lang="ja-JP" altLang="en-US" sz="2000" b="1" kern="1200" dirty="0">
                <a:latin typeface="メイリオ" panose="020B0604030504040204" pitchFamily="50" charset="-128"/>
                <a:ea typeface="メイリオ" panose="020B0604030504040204" pitchFamily="50" charset="-128"/>
              </a:rPr>
              <a:t>判別</a:t>
            </a:r>
          </a:p>
        </p:txBody>
      </p:sp>
      <p:grpSp>
        <p:nvGrpSpPr>
          <p:cNvPr id="51" name="グループ化 50">
            <a:extLst>
              <a:ext uri="{FF2B5EF4-FFF2-40B4-BE49-F238E27FC236}">
                <a16:creationId xmlns:a16="http://schemas.microsoft.com/office/drawing/2014/main" id="{8F557083-63CA-3DD5-8B3D-C3F6D1AD991E}"/>
              </a:ext>
            </a:extLst>
          </p:cNvPr>
          <p:cNvGrpSpPr/>
          <p:nvPr/>
        </p:nvGrpSpPr>
        <p:grpSpPr>
          <a:xfrm>
            <a:off x="445598" y="2821779"/>
            <a:ext cx="10951073" cy="3878982"/>
            <a:chOff x="531397" y="2868327"/>
            <a:chExt cx="10951073" cy="3878982"/>
          </a:xfrm>
        </p:grpSpPr>
        <p:grpSp>
          <p:nvGrpSpPr>
            <p:cNvPr id="41" name="グループ化 40">
              <a:extLst>
                <a:ext uri="{FF2B5EF4-FFF2-40B4-BE49-F238E27FC236}">
                  <a16:creationId xmlns:a16="http://schemas.microsoft.com/office/drawing/2014/main" id="{7A2DEDDA-B44C-5D0D-45D3-71E348D91A28}"/>
                </a:ext>
              </a:extLst>
            </p:cNvPr>
            <p:cNvGrpSpPr/>
            <p:nvPr/>
          </p:nvGrpSpPr>
          <p:grpSpPr>
            <a:xfrm>
              <a:off x="531397" y="2868327"/>
              <a:ext cx="10951073" cy="3878982"/>
              <a:chOff x="531398" y="2868327"/>
              <a:chExt cx="10951073" cy="3878982"/>
            </a:xfrm>
          </p:grpSpPr>
          <p:grpSp>
            <p:nvGrpSpPr>
              <p:cNvPr id="42" name="グループ化 41">
                <a:extLst>
                  <a:ext uri="{FF2B5EF4-FFF2-40B4-BE49-F238E27FC236}">
                    <a16:creationId xmlns:a16="http://schemas.microsoft.com/office/drawing/2014/main" id="{C21B6A57-27AE-C154-1939-E5BD41CAF908}"/>
                  </a:ext>
                </a:extLst>
              </p:cNvPr>
              <p:cNvGrpSpPr/>
              <p:nvPr/>
            </p:nvGrpSpPr>
            <p:grpSpPr>
              <a:xfrm>
                <a:off x="531398" y="2868327"/>
                <a:ext cx="10951073" cy="3878982"/>
                <a:chOff x="6156767" y="2680779"/>
                <a:chExt cx="5139266" cy="2487594"/>
              </a:xfrm>
            </p:grpSpPr>
            <p:sp>
              <p:nvSpPr>
                <p:cNvPr id="44" name="フローチャート: 処理 43">
                  <a:extLst>
                    <a:ext uri="{FF2B5EF4-FFF2-40B4-BE49-F238E27FC236}">
                      <a16:creationId xmlns:a16="http://schemas.microsoft.com/office/drawing/2014/main" id="{072B7CB2-0942-F0B5-CA30-D346BFA4042C}"/>
                    </a:ext>
                  </a:extLst>
                </p:cNvPr>
                <p:cNvSpPr/>
                <p:nvPr/>
              </p:nvSpPr>
              <p:spPr>
                <a:xfrm>
                  <a:off x="6156767" y="2680779"/>
                  <a:ext cx="5139266" cy="2487594"/>
                </a:xfrm>
                <a:prstGeom prst="flowChartProcess">
                  <a:avLst/>
                </a:prstGeom>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45" name="テキスト ボックス 44">
                  <a:extLst>
                    <a:ext uri="{FF2B5EF4-FFF2-40B4-BE49-F238E27FC236}">
                      <a16:creationId xmlns:a16="http://schemas.microsoft.com/office/drawing/2014/main" id="{BFF27738-DA14-3DB6-9618-667EC05660B5}"/>
                    </a:ext>
                  </a:extLst>
                </p:cNvPr>
                <p:cNvSpPr txBox="1"/>
                <p:nvPr/>
              </p:nvSpPr>
              <p:spPr>
                <a:xfrm>
                  <a:off x="6156767" y="2766522"/>
                  <a:ext cx="4746118" cy="1243477"/>
                </a:xfrm>
                <a:prstGeom prst="rect">
                  <a:avLst/>
                </a:prstGeom>
                <a:noFill/>
              </p:spPr>
              <p:txBody>
                <a:bodyPr wrap="square" rtlCol="0">
                  <a:spAutoFit/>
                </a:bodyPr>
                <a:lstStyle/>
                <a:p>
                  <a:r>
                    <a:rPr lang="ja-JP" altLang="en-US" sz="2000" b="1" dirty="0">
                      <a:solidFill>
                        <a:srgbClr val="7030A0"/>
                      </a:solidFill>
                      <a:latin typeface="メイリオ" panose="020B0604030504040204" pitchFamily="50" charset="-128"/>
                      <a:ea typeface="メイリオ" panose="020B0604030504040204" pitchFamily="50" charset="-128"/>
                    </a:rPr>
                    <a:t>　仮定する断面形全てで同定誤差を算出</a:t>
                  </a:r>
                  <a:endParaRPr kumimoji="1" lang="en-US" altLang="ja-JP" sz="2000" b="1" dirty="0">
                    <a:solidFill>
                      <a:srgbClr val="7030A0"/>
                    </a:solidFill>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r>
                    <a:rPr kumimoji="1" lang="ja-JP" altLang="en-US" sz="2000" b="1" dirty="0">
                      <a:latin typeface="メイリオ" panose="020B0604030504040204" pitchFamily="50" charset="-128"/>
                      <a:ea typeface="メイリオ" panose="020B0604030504040204" pitchFamily="50" charset="-128"/>
                    </a:rPr>
                    <a:t>　　</a:t>
                  </a:r>
                  <a:endParaRPr kumimoji="1"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r>
                    <a:rPr kumimoji="1" lang="ja-JP" altLang="en-US" sz="2000" b="1" dirty="0">
                      <a:latin typeface="メイリオ" panose="020B0604030504040204" pitchFamily="50" charset="-128"/>
                      <a:ea typeface="メイリオ" panose="020B0604030504040204" pitchFamily="50" charset="-128"/>
                    </a:rPr>
                    <a:t>　</a:t>
                  </a:r>
                  <a:r>
                    <a:rPr kumimoji="1" lang="ja-JP" altLang="en-US" sz="2000" b="1" dirty="0">
                      <a:solidFill>
                        <a:srgbClr val="7030A0"/>
                      </a:solidFill>
                      <a:latin typeface="メイリオ" panose="020B0604030504040204" pitchFamily="50" charset="-128"/>
                      <a:ea typeface="メイリオ" panose="020B0604030504040204" pitchFamily="50" charset="-128"/>
                    </a:rPr>
                    <a:t>同定誤差から断面形を決定</a:t>
                  </a:r>
                  <a:endParaRPr kumimoji="1" lang="en-US" altLang="ja-JP" sz="2000" b="1" dirty="0">
                    <a:solidFill>
                      <a:srgbClr val="7030A0"/>
                    </a:solidFill>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p:txBody>
            </p:sp>
            <p:sp>
              <p:nvSpPr>
                <p:cNvPr id="46" name="テキスト ボックス 45">
                  <a:extLst>
                    <a:ext uri="{FF2B5EF4-FFF2-40B4-BE49-F238E27FC236}">
                      <a16:creationId xmlns:a16="http://schemas.microsoft.com/office/drawing/2014/main" id="{8513CAAE-1EA3-CFF7-50BC-377287184FA9}"/>
                    </a:ext>
                  </a:extLst>
                </p:cNvPr>
                <p:cNvSpPr txBox="1"/>
                <p:nvPr/>
              </p:nvSpPr>
              <p:spPr>
                <a:xfrm>
                  <a:off x="6403486" y="3124378"/>
                  <a:ext cx="2245586" cy="256591"/>
                </a:xfrm>
                <a:prstGeom prst="rect">
                  <a:avLst/>
                </a:prstGeom>
                <a:noFill/>
              </p:spPr>
              <p:txBody>
                <a:bodyPr wrap="square" rtlCol="0">
                  <a:spAutoFit/>
                </a:bodyPr>
                <a:lstStyle/>
                <a:p>
                  <a:r>
                    <a:rPr lang="ja-JP" altLang="en-US" sz="2000" dirty="0">
                      <a:latin typeface="メイリオ" panose="020B0604030504040204" pitchFamily="50" charset="-128"/>
                      <a:ea typeface="メイリオ" panose="020B0604030504040204" pitchFamily="50" charset="-128"/>
                    </a:rPr>
                    <a:t>断面形に対応した直線でフィッティング</a:t>
                  </a:r>
                  <a:endParaRPr kumimoji="1" lang="en-US" altLang="ja-JP" sz="2000" dirty="0">
                    <a:latin typeface="メイリオ" panose="020B0604030504040204" pitchFamily="50" charset="-128"/>
                    <a:ea typeface="メイリオ" panose="020B0604030504040204" pitchFamily="50" charset="-128"/>
                  </a:endParaRPr>
                </a:p>
              </p:txBody>
            </p:sp>
          </p:grpSp>
          <p:pic>
            <p:nvPicPr>
              <p:cNvPr id="43" name="図 42">
                <a:extLst>
                  <a:ext uri="{FF2B5EF4-FFF2-40B4-BE49-F238E27FC236}">
                    <a16:creationId xmlns:a16="http://schemas.microsoft.com/office/drawing/2014/main" id="{0737600A-4A06-D5C0-6711-288C30D2A952}"/>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95387" y="3094583"/>
                <a:ext cx="2344180" cy="1690157"/>
              </a:xfrm>
              <a:prstGeom prst="rect">
                <a:avLst/>
              </a:prstGeom>
              <a:ln>
                <a:noFill/>
              </a:ln>
              <a:effectLst>
                <a:outerShdw blurRad="190500" algn="tl" rotWithShape="0">
                  <a:srgbClr val="000000">
                    <a:alpha val="70000"/>
                  </a:srgbClr>
                </a:outerShdw>
              </a:effectLst>
            </p:spPr>
          </p:pic>
        </p:grpSp>
        <p:sp>
          <p:nvSpPr>
            <p:cNvPr id="48" name="テキスト ボックス 47">
              <a:extLst>
                <a:ext uri="{FF2B5EF4-FFF2-40B4-BE49-F238E27FC236}">
                  <a16:creationId xmlns:a16="http://schemas.microsoft.com/office/drawing/2014/main" id="{2DADA4EE-0C64-8F2F-D23E-7E499CB20719}"/>
                </a:ext>
              </a:extLst>
            </p:cNvPr>
            <p:cNvSpPr txBox="1"/>
            <p:nvPr/>
          </p:nvSpPr>
          <p:spPr>
            <a:xfrm>
              <a:off x="1057120" y="4893370"/>
              <a:ext cx="4785037" cy="400110"/>
            </a:xfrm>
            <a:prstGeom prst="rect">
              <a:avLst/>
            </a:prstGeom>
            <a:noFill/>
          </p:spPr>
          <p:txBody>
            <a:bodyPr wrap="square" rtlCol="0">
              <a:spAutoFit/>
            </a:bodyPr>
            <a:lstStyle/>
            <a:p>
              <a:r>
                <a:rPr kumimoji="1" lang="ja-JP" altLang="en-US" sz="2000" dirty="0">
                  <a:latin typeface="メイリオ" panose="020B0604030504040204" pitchFamily="50" charset="-128"/>
                  <a:ea typeface="メイリオ" panose="020B0604030504040204" pitchFamily="50" charset="-128"/>
                </a:rPr>
                <a:t>同定誤差が最小となる形状を選択</a:t>
              </a:r>
              <a:endParaRPr kumimoji="1" lang="en-US" altLang="ja-JP" sz="2000" dirty="0">
                <a:latin typeface="メイリオ" panose="020B0604030504040204" pitchFamily="50" charset="-128"/>
                <a:ea typeface="メイリオ" panose="020B0604030504040204" pitchFamily="50" charset="-128"/>
              </a:endParaRPr>
            </a:p>
          </p:txBody>
        </p:sp>
      </p:grpSp>
    </p:spTree>
    <p:extLst>
      <p:ext uri="{BB962C8B-B14F-4D97-AF65-F5344CB8AC3E}">
        <p14:creationId xmlns:p14="http://schemas.microsoft.com/office/powerpoint/2010/main" val="447037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16706"/>
            <a:ext cx="12192000" cy="6858000"/>
          </a:xfrm>
          <a:prstGeom prst="rect">
            <a:avLst/>
          </a:prstGeom>
        </p:spPr>
      </p:pic>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57745" y="1028853"/>
            <a:ext cx="11208229" cy="910078"/>
          </a:xfrm>
        </p:spPr>
        <p:txBody>
          <a:bodyPr/>
          <a:lstStyle/>
          <a:p>
            <a:r>
              <a:rPr kumimoji="1" lang="ja-JP" altLang="en-US" dirty="0">
                <a:latin typeface="メイリオ" panose="020B0604030504040204" pitchFamily="50" charset="-128"/>
                <a:ea typeface="メイリオ" panose="020B0604030504040204" pitchFamily="50" charset="-128"/>
              </a:rPr>
              <a:t>断面の</a:t>
            </a:r>
            <a:r>
              <a:rPr kumimoji="1" lang="ja-JP" altLang="en-US" dirty="0">
                <a:solidFill>
                  <a:srgbClr val="7030A0"/>
                </a:solidFill>
                <a:latin typeface="メイリオ" panose="020B0604030504040204" pitchFamily="50" charset="-128"/>
                <a:ea typeface="メイリオ" panose="020B0604030504040204" pitchFamily="50" charset="-128"/>
              </a:rPr>
              <a:t>形を判別</a:t>
            </a:r>
            <a:r>
              <a:rPr kumimoji="1" lang="ja-JP" altLang="en-US" dirty="0">
                <a:latin typeface="メイリオ" panose="020B0604030504040204" pitchFamily="50" charset="-128"/>
                <a:ea typeface="メイリオ" panose="020B0604030504040204" pitchFamily="50" charset="-128"/>
              </a:rPr>
              <a:t>し、その具体的な</a:t>
            </a:r>
            <a:r>
              <a:rPr kumimoji="1" lang="ja-JP" altLang="en-US" dirty="0">
                <a:solidFill>
                  <a:srgbClr val="7030A0"/>
                </a:solidFill>
                <a:latin typeface="メイリオ" panose="020B0604030504040204" pitchFamily="50" charset="-128"/>
                <a:ea typeface="メイリオ" panose="020B0604030504040204" pitchFamily="50" charset="-128"/>
              </a:rPr>
              <a:t>断面寸法を求める</a:t>
            </a:r>
            <a:endParaRPr kumimoji="1" lang="ja-JP" altLang="en-US" dirty="0">
              <a:latin typeface="メイリオ" panose="020B0604030504040204" pitchFamily="50" charset="-128"/>
              <a:ea typeface="メイリオ" panose="020B0604030504040204" pitchFamily="50" charset="-128"/>
            </a:endParaRPr>
          </a:p>
        </p:txBody>
      </p:sp>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p:txBody>
          <a:bodyPr>
            <a:normAutofit lnSpcReduction="10000"/>
          </a:bodyPr>
          <a:lstStyle/>
          <a:p>
            <a:r>
              <a:rPr kumimoji="1" lang="ja-JP" altLang="en-US" dirty="0">
                <a:solidFill>
                  <a:srgbClr val="7030A0"/>
                </a:solidFill>
                <a:latin typeface="メイリオ" panose="020B0604030504040204" pitchFamily="50" charset="-128"/>
                <a:ea typeface="メイリオ" panose="020B0604030504040204" pitchFamily="50" charset="-128"/>
              </a:rPr>
              <a:t>点群処理</a:t>
            </a:r>
            <a:r>
              <a:rPr kumimoji="1" lang="ja-JP" altLang="en-US" dirty="0">
                <a:latin typeface="メイリオ" panose="020B0604030504040204" pitchFamily="50" charset="-128"/>
                <a:ea typeface="メイリオ" panose="020B0604030504040204" pitchFamily="50" charset="-128"/>
              </a:rPr>
              <a:t>の全体的な流れ</a:t>
            </a:r>
            <a:endParaRPr kumimoji="1" lang="ja-JP" altLang="en-US" dirty="0"/>
          </a:p>
        </p:txBody>
      </p:sp>
      <p:grpSp>
        <p:nvGrpSpPr>
          <p:cNvPr id="3" name="グループ化 2">
            <a:extLst>
              <a:ext uri="{FF2B5EF4-FFF2-40B4-BE49-F238E27FC236}">
                <a16:creationId xmlns:a16="http://schemas.microsoft.com/office/drawing/2014/main" id="{98D58FBE-45C9-70BE-CCAA-458B773F8633}"/>
              </a:ext>
            </a:extLst>
          </p:cNvPr>
          <p:cNvGrpSpPr/>
          <p:nvPr/>
        </p:nvGrpSpPr>
        <p:grpSpPr>
          <a:xfrm>
            <a:off x="635545" y="1983243"/>
            <a:ext cx="6405420" cy="4475903"/>
            <a:chOff x="457745" y="1979223"/>
            <a:chExt cx="6405420" cy="4475903"/>
          </a:xfrm>
        </p:grpSpPr>
        <p:sp>
          <p:nvSpPr>
            <p:cNvPr id="5" name="四角形: 角を丸くする 4">
              <a:extLst>
                <a:ext uri="{FF2B5EF4-FFF2-40B4-BE49-F238E27FC236}">
                  <a16:creationId xmlns:a16="http://schemas.microsoft.com/office/drawing/2014/main" id="{084510A3-7801-81F3-E39A-54D81CF6D86F}"/>
                </a:ext>
              </a:extLst>
            </p:cNvPr>
            <p:cNvSpPr/>
            <p:nvPr/>
          </p:nvSpPr>
          <p:spPr>
            <a:xfrm>
              <a:off x="457745" y="1979223"/>
              <a:ext cx="6405420" cy="1076307"/>
            </a:xfrm>
            <a:prstGeom prst="roundRect">
              <a:avLst/>
            </a:prstGeom>
            <a:solidFill>
              <a:schemeClr val="bg1"/>
            </a:solidFill>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3600" dirty="0">
                  <a:solidFill>
                    <a:schemeClr val="tx1"/>
                  </a:solidFill>
                </a:rPr>
                <a:t>要素の</a:t>
              </a:r>
              <a:r>
                <a:rPr kumimoji="1" lang="ja-JP" altLang="en-US" sz="3600" b="1" u="sng" dirty="0">
                  <a:solidFill>
                    <a:schemeClr val="tx1"/>
                  </a:solidFill>
                </a:rPr>
                <a:t>軸線方向の決定</a:t>
              </a:r>
            </a:p>
          </p:txBody>
        </p:sp>
        <p:sp>
          <p:nvSpPr>
            <p:cNvPr id="27" name="テキスト ボックス 26">
              <a:extLst>
                <a:ext uri="{FF2B5EF4-FFF2-40B4-BE49-F238E27FC236}">
                  <a16:creationId xmlns:a16="http://schemas.microsoft.com/office/drawing/2014/main" id="{95ADCD4D-D1CA-12B1-F2CA-B6D68C611780}"/>
                </a:ext>
              </a:extLst>
            </p:cNvPr>
            <p:cNvSpPr txBox="1"/>
            <p:nvPr/>
          </p:nvSpPr>
          <p:spPr>
            <a:xfrm>
              <a:off x="596505" y="2255767"/>
              <a:ext cx="458713" cy="523220"/>
            </a:xfrm>
            <a:prstGeom prst="rect">
              <a:avLst/>
            </a:prstGeom>
            <a:noFill/>
          </p:spPr>
          <p:txBody>
            <a:bodyPr wrap="square" rtlCol="0">
              <a:spAutoFit/>
            </a:bodyPr>
            <a:lstStyle/>
            <a:p>
              <a:r>
                <a:rPr kumimoji="1" lang="ja-JP" altLang="en-US" sz="2800" dirty="0">
                  <a:solidFill>
                    <a:srgbClr val="7030A0"/>
                  </a:solidFill>
                </a:rPr>
                <a:t>１</a:t>
              </a:r>
            </a:p>
          </p:txBody>
        </p:sp>
        <p:sp>
          <p:nvSpPr>
            <p:cNvPr id="28" name="四角形: 角を丸くする 27">
              <a:extLst>
                <a:ext uri="{FF2B5EF4-FFF2-40B4-BE49-F238E27FC236}">
                  <a16:creationId xmlns:a16="http://schemas.microsoft.com/office/drawing/2014/main" id="{6ABCD4C6-A9B6-09DE-A4C3-098BCBCD969A}"/>
                </a:ext>
              </a:extLst>
            </p:cNvPr>
            <p:cNvSpPr/>
            <p:nvPr/>
          </p:nvSpPr>
          <p:spPr>
            <a:xfrm>
              <a:off x="457745" y="3679021"/>
              <a:ext cx="6405420" cy="1076307"/>
            </a:xfrm>
            <a:prstGeom prst="roundRect">
              <a:avLst/>
            </a:prstGeom>
            <a:solidFill>
              <a:schemeClr val="bg1"/>
            </a:solidFill>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3600" dirty="0"/>
                <a:t>断面の</a:t>
              </a:r>
              <a:r>
                <a:rPr kumimoji="1" lang="ja-JP" altLang="en-US" sz="3600" b="1" u="sng" dirty="0">
                  <a:solidFill>
                    <a:schemeClr val="tx1"/>
                  </a:solidFill>
                </a:rPr>
                <a:t>形状判別</a:t>
              </a:r>
            </a:p>
          </p:txBody>
        </p:sp>
        <p:sp>
          <p:nvSpPr>
            <p:cNvPr id="29" name="テキスト ボックス 28">
              <a:extLst>
                <a:ext uri="{FF2B5EF4-FFF2-40B4-BE49-F238E27FC236}">
                  <a16:creationId xmlns:a16="http://schemas.microsoft.com/office/drawing/2014/main" id="{07CC21B0-346F-FEB8-7002-58670C351DC6}"/>
                </a:ext>
              </a:extLst>
            </p:cNvPr>
            <p:cNvSpPr txBox="1"/>
            <p:nvPr/>
          </p:nvSpPr>
          <p:spPr>
            <a:xfrm>
              <a:off x="596505" y="3955565"/>
              <a:ext cx="458713" cy="523220"/>
            </a:xfrm>
            <a:prstGeom prst="rect">
              <a:avLst/>
            </a:prstGeom>
            <a:noFill/>
          </p:spPr>
          <p:txBody>
            <a:bodyPr wrap="square" rtlCol="0">
              <a:spAutoFit/>
            </a:bodyPr>
            <a:lstStyle/>
            <a:p>
              <a:r>
                <a:rPr kumimoji="1" lang="ja-JP" altLang="en-US" sz="2800" dirty="0">
                  <a:solidFill>
                    <a:srgbClr val="7030A0"/>
                  </a:solidFill>
                </a:rPr>
                <a:t>２</a:t>
              </a:r>
            </a:p>
          </p:txBody>
        </p:sp>
        <p:sp>
          <p:nvSpPr>
            <p:cNvPr id="30" name="四角形: 角を丸くする 29">
              <a:extLst>
                <a:ext uri="{FF2B5EF4-FFF2-40B4-BE49-F238E27FC236}">
                  <a16:creationId xmlns:a16="http://schemas.microsoft.com/office/drawing/2014/main" id="{164A0839-E067-E2AA-4FA0-C895084456C5}"/>
                </a:ext>
              </a:extLst>
            </p:cNvPr>
            <p:cNvSpPr/>
            <p:nvPr/>
          </p:nvSpPr>
          <p:spPr>
            <a:xfrm>
              <a:off x="457745" y="5378819"/>
              <a:ext cx="6405420" cy="1076307"/>
            </a:xfrm>
            <a:prstGeom prst="roundRect">
              <a:avLst/>
            </a:prstGeom>
            <a:solidFill>
              <a:schemeClr val="accent1">
                <a:lumMod val="20000"/>
                <a:lumOff val="80000"/>
              </a:schemeClr>
            </a:solidFill>
            <a:ln w="5715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3600" dirty="0"/>
                <a:t>断面形状の</a:t>
              </a:r>
              <a:r>
                <a:rPr kumimoji="1" lang="ja-JP" altLang="en-US" sz="3600" b="1" u="sng" dirty="0">
                  <a:solidFill>
                    <a:schemeClr val="tx1"/>
                  </a:solidFill>
                </a:rPr>
                <a:t>同定</a:t>
              </a:r>
            </a:p>
          </p:txBody>
        </p:sp>
        <p:sp>
          <p:nvSpPr>
            <p:cNvPr id="31" name="テキスト ボックス 30">
              <a:extLst>
                <a:ext uri="{FF2B5EF4-FFF2-40B4-BE49-F238E27FC236}">
                  <a16:creationId xmlns:a16="http://schemas.microsoft.com/office/drawing/2014/main" id="{77701E75-B66D-EA4E-DE0B-26CB7A7DAF28}"/>
                </a:ext>
              </a:extLst>
            </p:cNvPr>
            <p:cNvSpPr txBox="1"/>
            <p:nvPr/>
          </p:nvSpPr>
          <p:spPr>
            <a:xfrm>
              <a:off x="596505" y="5686510"/>
              <a:ext cx="458713" cy="523220"/>
            </a:xfrm>
            <a:prstGeom prst="rect">
              <a:avLst/>
            </a:prstGeom>
            <a:noFill/>
          </p:spPr>
          <p:txBody>
            <a:bodyPr wrap="square" rtlCol="0">
              <a:spAutoFit/>
            </a:bodyPr>
            <a:lstStyle/>
            <a:p>
              <a:r>
                <a:rPr kumimoji="1" lang="ja-JP" altLang="en-US" sz="2800" dirty="0">
                  <a:solidFill>
                    <a:srgbClr val="7030A0"/>
                  </a:solidFill>
                </a:rPr>
                <a:t>３</a:t>
              </a:r>
            </a:p>
          </p:txBody>
        </p:sp>
        <p:sp>
          <p:nvSpPr>
            <p:cNvPr id="32" name="矢印: 下 31">
              <a:extLst>
                <a:ext uri="{FF2B5EF4-FFF2-40B4-BE49-F238E27FC236}">
                  <a16:creationId xmlns:a16="http://schemas.microsoft.com/office/drawing/2014/main" id="{6BDC1736-9A04-A3B7-DBB9-456A51B8CB34}"/>
                </a:ext>
              </a:extLst>
            </p:cNvPr>
            <p:cNvSpPr/>
            <p:nvPr/>
          </p:nvSpPr>
          <p:spPr>
            <a:xfrm>
              <a:off x="3384125" y="3147646"/>
              <a:ext cx="552659" cy="493694"/>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矢印: 下 32">
              <a:extLst>
                <a:ext uri="{FF2B5EF4-FFF2-40B4-BE49-F238E27FC236}">
                  <a16:creationId xmlns:a16="http://schemas.microsoft.com/office/drawing/2014/main" id="{229E3809-026A-9FEB-A94C-2D60EC77032B}"/>
                </a:ext>
              </a:extLst>
            </p:cNvPr>
            <p:cNvSpPr/>
            <p:nvPr/>
          </p:nvSpPr>
          <p:spPr>
            <a:xfrm>
              <a:off x="3384125" y="4820226"/>
              <a:ext cx="552659" cy="493694"/>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 name="矢印: U ターン 5">
            <a:extLst>
              <a:ext uri="{FF2B5EF4-FFF2-40B4-BE49-F238E27FC236}">
                <a16:creationId xmlns:a16="http://schemas.microsoft.com/office/drawing/2014/main" id="{DAA0D3C8-4CAC-F71A-63AB-B50120EAA9C9}"/>
              </a:ext>
            </a:extLst>
          </p:cNvPr>
          <p:cNvSpPr/>
          <p:nvPr/>
        </p:nvSpPr>
        <p:spPr>
          <a:xfrm rot="16200000">
            <a:off x="-558756" y="3164606"/>
            <a:ext cx="1897326" cy="358662"/>
          </a:xfrm>
          <a:prstGeom prst="uturnArrow">
            <a:avLst>
              <a:gd name="adj1" fmla="val 27985"/>
              <a:gd name="adj2" fmla="val 25000"/>
              <a:gd name="adj3" fmla="val 25000"/>
              <a:gd name="adj4" fmla="val 43750"/>
              <a:gd name="adj5" fmla="val 100000"/>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ja-JP" altLang="en-US">
              <a:solidFill>
                <a:schemeClr val="tx1"/>
              </a:solidFill>
            </a:endParaRPr>
          </a:p>
        </p:txBody>
      </p:sp>
      <p:pic>
        <p:nvPicPr>
          <p:cNvPr id="7" name="図 6" descr="ダイアグラム">
            <a:extLst>
              <a:ext uri="{FF2B5EF4-FFF2-40B4-BE49-F238E27FC236}">
                <a16:creationId xmlns:a16="http://schemas.microsoft.com/office/drawing/2014/main" id="{57B6D8BC-752A-4D44-607E-2BF1DC85FD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8523" y="1751387"/>
            <a:ext cx="2416371" cy="1552074"/>
          </a:xfrm>
          <a:prstGeom prst="rect">
            <a:avLst/>
          </a:prstGeom>
          <a:ln>
            <a:noFill/>
          </a:ln>
          <a:effectLst>
            <a:outerShdw blurRad="190500" algn="tl" rotWithShape="0">
              <a:srgbClr val="000000">
                <a:alpha val="70000"/>
              </a:srgbClr>
            </a:outerShdw>
          </a:effectLst>
        </p:spPr>
      </p:pic>
      <p:sp>
        <p:nvSpPr>
          <p:cNvPr id="8" name="テキスト ボックス 7">
            <a:extLst>
              <a:ext uri="{FF2B5EF4-FFF2-40B4-BE49-F238E27FC236}">
                <a16:creationId xmlns:a16="http://schemas.microsoft.com/office/drawing/2014/main" id="{E67C2895-47FA-4A81-47B2-079FEFE62D7B}"/>
              </a:ext>
            </a:extLst>
          </p:cNvPr>
          <p:cNvSpPr txBox="1"/>
          <p:nvPr/>
        </p:nvSpPr>
        <p:spPr>
          <a:xfrm>
            <a:off x="9838747" y="2107744"/>
            <a:ext cx="1626796" cy="369332"/>
          </a:xfrm>
          <a:prstGeom prst="rect">
            <a:avLst/>
          </a:prstGeom>
          <a:noFill/>
        </p:spPr>
        <p:txBody>
          <a:bodyPr wrap="square" rtlCol="0">
            <a:spAutoFit/>
          </a:bodyPr>
          <a:lstStyle/>
          <a:p>
            <a:r>
              <a:rPr lang="ja-JP" altLang="en-US" dirty="0">
                <a:latin typeface="メイリオ" panose="020B0604030504040204" pitchFamily="50" charset="-128"/>
                <a:ea typeface="メイリオ" panose="020B0604030504040204" pitchFamily="50" charset="-128"/>
              </a:rPr>
              <a:t>主軸を求めて</a:t>
            </a:r>
            <a:endParaRPr kumimoji="1" lang="ja-JP" altLang="en-US" dirty="0">
              <a:latin typeface="メイリオ" panose="020B0604030504040204" pitchFamily="50" charset="-128"/>
              <a:ea typeface="メイリオ" panose="020B0604030504040204" pitchFamily="50" charset="-128"/>
            </a:endParaRPr>
          </a:p>
        </p:txBody>
      </p:sp>
      <p:sp>
        <p:nvSpPr>
          <p:cNvPr id="9" name="矢印: 折線 8">
            <a:extLst>
              <a:ext uri="{FF2B5EF4-FFF2-40B4-BE49-F238E27FC236}">
                <a16:creationId xmlns:a16="http://schemas.microsoft.com/office/drawing/2014/main" id="{0283954E-7554-47F5-C106-7612B9CFD399}"/>
              </a:ext>
            </a:extLst>
          </p:cNvPr>
          <p:cNvSpPr/>
          <p:nvPr/>
        </p:nvSpPr>
        <p:spPr>
          <a:xfrm rot="5400000">
            <a:off x="9992560" y="2405709"/>
            <a:ext cx="744560" cy="887295"/>
          </a:xfrm>
          <a:prstGeom prst="bentArrow">
            <a:avLst>
              <a:gd name="adj1" fmla="val 25000"/>
              <a:gd name="adj2" fmla="val 30472"/>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矢印: 折線 9">
            <a:extLst>
              <a:ext uri="{FF2B5EF4-FFF2-40B4-BE49-F238E27FC236}">
                <a16:creationId xmlns:a16="http://schemas.microsoft.com/office/drawing/2014/main" id="{8F4E1BF7-B68A-02EE-EA55-5EC6F1C0A8DC}"/>
              </a:ext>
            </a:extLst>
          </p:cNvPr>
          <p:cNvSpPr/>
          <p:nvPr/>
        </p:nvSpPr>
        <p:spPr>
          <a:xfrm rot="5400000" flipV="1">
            <a:off x="8331581" y="4161293"/>
            <a:ext cx="744560" cy="924480"/>
          </a:xfrm>
          <a:prstGeom prst="bentArrow">
            <a:avLst>
              <a:gd name="adj1" fmla="val 25000"/>
              <a:gd name="adj2" fmla="val 30472"/>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11" name="図 10" descr="グラフ が含まれている画像">
            <a:extLst>
              <a:ext uri="{FF2B5EF4-FFF2-40B4-BE49-F238E27FC236}">
                <a16:creationId xmlns:a16="http://schemas.microsoft.com/office/drawing/2014/main" id="{EBA68985-2394-1174-90B9-29C9BE9C4B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80871" y="3340176"/>
            <a:ext cx="2416371" cy="1699642"/>
          </a:xfrm>
          <a:prstGeom prst="rect">
            <a:avLst/>
          </a:prstGeom>
          <a:ln>
            <a:noFill/>
          </a:ln>
          <a:effectLst>
            <a:outerShdw blurRad="190500" algn="tl" rotWithShape="0">
              <a:srgbClr val="000000">
                <a:alpha val="70000"/>
              </a:srgbClr>
            </a:outerShdw>
          </a:effectLst>
        </p:spPr>
      </p:pic>
      <p:sp>
        <p:nvSpPr>
          <p:cNvPr id="13" name="テキスト ボックス 12">
            <a:extLst>
              <a:ext uri="{FF2B5EF4-FFF2-40B4-BE49-F238E27FC236}">
                <a16:creationId xmlns:a16="http://schemas.microsoft.com/office/drawing/2014/main" id="{96699276-C146-9495-1A31-62871374433F}"/>
              </a:ext>
            </a:extLst>
          </p:cNvPr>
          <p:cNvSpPr txBox="1"/>
          <p:nvPr/>
        </p:nvSpPr>
        <p:spPr>
          <a:xfrm>
            <a:off x="7894984" y="3567796"/>
            <a:ext cx="1385887" cy="646331"/>
          </a:xfrm>
          <a:prstGeom prst="rect">
            <a:avLst/>
          </a:prstGeom>
          <a:noFill/>
        </p:spPr>
        <p:txBody>
          <a:bodyPr wrap="square">
            <a:spAutoFit/>
          </a:bodyPr>
          <a:lstStyle/>
          <a:p>
            <a:r>
              <a:rPr kumimoji="1" lang="ja-JP" altLang="en-US" sz="1800" dirty="0">
                <a:latin typeface="メイリオ" panose="020B0604030504040204" pitchFamily="50" charset="-128"/>
                <a:ea typeface="メイリオ" panose="020B0604030504040204" pitchFamily="50" charset="-128"/>
              </a:rPr>
              <a:t>各断面を</a:t>
            </a:r>
            <a:br>
              <a:rPr kumimoji="1" lang="en-US" altLang="ja-JP" sz="1800" dirty="0">
                <a:latin typeface="メイリオ" panose="020B0604030504040204" pitchFamily="50" charset="-128"/>
                <a:ea typeface="メイリオ" panose="020B0604030504040204" pitchFamily="50" charset="-128"/>
              </a:rPr>
            </a:br>
            <a:r>
              <a:rPr kumimoji="1" lang="ja-JP" altLang="en-US" sz="1800" dirty="0">
                <a:latin typeface="メイリオ" panose="020B0604030504040204" pitchFamily="50" charset="-128"/>
                <a:ea typeface="メイリオ" panose="020B0604030504040204" pitchFamily="50" charset="-128"/>
              </a:rPr>
              <a:t>取り出し</a:t>
            </a:r>
            <a:r>
              <a:rPr kumimoji="1" lang="en-US" altLang="ja-JP" sz="1800" dirty="0">
                <a:latin typeface="メイリオ" panose="020B0604030504040204" pitchFamily="50" charset="-128"/>
                <a:ea typeface="メイリオ" panose="020B0604030504040204" pitchFamily="50" charset="-128"/>
              </a:rPr>
              <a:t>…</a:t>
            </a:r>
            <a:endParaRPr kumimoji="1" lang="ja-JP" altLang="en-US" sz="1800" dirty="0">
              <a:latin typeface="メイリオ" panose="020B0604030504040204" pitchFamily="50" charset="-128"/>
              <a:ea typeface="メイリオ" panose="020B0604030504040204" pitchFamily="50" charset="-128"/>
            </a:endParaRPr>
          </a:p>
        </p:txBody>
      </p:sp>
      <p:pic>
        <p:nvPicPr>
          <p:cNvPr id="14" name="図 13" descr="ダイアグラム&#10;&#10;中程度の精度で">
            <a:extLst>
              <a:ext uri="{FF2B5EF4-FFF2-40B4-BE49-F238E27FC236}">
                <a16:creationId xmlns:a16="http://schemas.microsoft.com/office/drawing/2014/main" id="{3230703D-2A30-58DC-1A88-019DBEEFC5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48523" y="5112171"/>
            <a:ext cx="2416371" cy="1599903"/>
          </a:xfrm>
          <a:prstGeom prst="rect">
            <a:avLst/>
          </a:prstGeom>
          <a:ln>
            <a:noFill/>
          </a:ln>
          <a:effectLst>
            <a:outerShdw blurRad="190500" algn="tl" rotWithShape="0">
              <a:srgbClr val="000000">
                <a:alpha val="70000"/>
              </a:srgbClr>
            </a:outerShdw>
          </a:effectLst>
        </p:spPr>
      </p:pic>
      <p:sp>
        <p:nvSpPr>
          <p:cNvPr id="15" name="テキスト ボックス 14">
            <a:extLst>
              <a:ext uri="{FF2B5EF4-FFF2-40B4-BE49-F238E27FC236}">
                <a16:creationId xmlns:a16="http://schemas.microsoft.com/office/drawing/2014/main" id="{1F71728B-CF6E-0CFC-678E-193F403C036F}"/>
              </a:ext>
            </a:extLst>
          </p:cNvPr>
          <p:cNvSpPr txBox="1"/>
          <p:nvPr/>
        </p:nvSpPr>
        <p:spPr>
          <a:xfrm>
            <a:off x="9838747" y="5656175"/>
            <a:ext cx="2023158" cy="646331"/>
          </a:xfrm>
          <a:prstGeom prst="rect">
            <a:avLst/>
          </a:prstGeom>
          <a:noFill/>
        </p:spPr>
        <p:txBody>
          <a:bodyPr wrap="square">
            <a:spAutoFit/>
          </a:bodyPr>
          <a:lstStyle/>
          <a:p>
            <a:r>
              <a:rPr lang="ja-JP" altLang="en-US" sz="1800" dirty="0">
                <a:latin typeface="メイリオ" panose="020B0604030504040204" pitchFamily="50" charset="-128"/>
                <a:ea typeface="メイリオ" panose="020B0604030504040204" pitchFamily="50" charset="-128"/>
              </a:rPr>
              <a:t>断面形状と</a:t>
            </a:r>
            <a:endParaRPr lang="en-US" altLang="ja-JP" sz="1800" dirty="0">
              <a:latin typeface="メイリオ" panose="020B0604030504040204" pitchFamily="50" charset="-128"/>
              <a:ea typeface="メイリオ" panose="020B0604030504040204" pitchFamily="50" charset="-128"/>
            </a:endParaRPr>
          </a:p>
          <a:p>
            <a:r>
              <a:rPr lang="ja-JP" altLang="en-US" sz="1800" dirty="0">
                <a:latin typeface="メイリオ" panose="020B0604030504040204" pitchFamily="50" charset="-128"/>
                <a:ea typeface="メイリオ" panose="020B0604030504040204" pitchFamily="50" charset="-128"/>
              </a:rPr>
              <a:t>　寸法を求める</a:t>
            </a:r>
            <a:endParaRPr lang="en-US" altLang="ja-JP" sz="1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0474342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826" y="332"/>
            <a:ext cx="12192000" cy="6858000"/>
          </a:xfrm>
          <a:prstGeom prst="rect">
            <a:avLst/>
          </a:prstGeom>
        </p:spPr>
      </p:pic>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a:xfrm>
            <a:off x="209263" y="364841"/>
            <a:ext cx="11455400" cy="469900"/>
          </a:xfrm>
        </p:spPr>
        <p:txBody>
          <a:bodyPr>
            <a:normAutofit lnSpcReduction="10000"/>
          </a:bodyPr>
          <a:lstStyle/>
          <a:p>
            <a:r>
              <a:rPr lang="ja-JP" altLang="en-US" dirty="0">
                <a:latin typeface="メイリオ" panose="020B0604030504040204" pitchFamily="50" charset="-128"/>
                <a:ea typeface="メイリオ" panose="020B0604030504040204" pitchFamily="50" charset="-128"/>
              </a:rPr>
              <a:t>３</a:t>
            </a:r>
            <a:r>
              <a:rPr kumimoji="1" lang="ja-JP" altLang="en-US" dirty="0">
                <a:latin typeface="メイリオ" panose="020B0604030504040204" pitchFamily="50" charset="-128"/>
                <a:ea typeface="メイリオ" panose="020B0604030504040204" pitchFamily="50" charset="-128"/>
              </a:rPr>
              <a:t>．断面形状の同定　</a:t>
            </a:r>
            <a:r>
              <a:rPr kumimoji="1" lang="ja-JP" altLang="en-US" dirty="0">
                <a:solidFill>
                  <a:srgbClr val="7030A0"/>
                </a:solidFill>
                <a:latin typeface="メイリオ" panose="020B0604030504040204" pitchFamily="50" charset="-128"/>
                <a:ea typeface="メイリオ" panose="020B0604030504040204" pitchFamily="50" charset="-128"/>
              </a:rPr>
              <a:t>輪郭同定・特徴点座標取得</a:t>
            </a:r>
          </a:p>
          <a:p>
            <a:endParaRPr kumimoji="1" lang="en-US" altLang="ja-JP" sz="7000" b="1" dirty="0">
              <a:solidFill>
                <a:srgbClr val="7030A0"/>
              </a:solidFill>
              <a:latin typeface="メイリオ" panose="020B0604030504040204" pitchFamily="50" charset="-128"/>
              <a:ea typeface="メイリオ" panose="020B0604030504040204" pitchFamily="50" charset="-128"/>
            </a:endParaRPr>
          </a:p>
          <a:p>
            <a:endParaRPr kumimoji="1" lang="ja-JP" altLang="en-US" dirty="0"/>
          </a:p>
        </p:txBody>
      </p:sp>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45597" y="1023700"/>
            <a:ext cx="11219065" cy="915018"/>
          </a:xfrm>
        </p:spPr>
        <p:txBody>
          <a:bodyPr/>
          <a:lstStyle/>
          <a:p>
            <a:r>
              <a:rPr lang="ja-JP" altLang="en-US" dirty="0">
                <a:latin typeface="メイリオ" panose="020B0604030504040204" pitchFamily="50" charset="-128"/>
                <a:ea typeface="メイリオ" panose="020B0604030504040204" pitchFamily="50" charset="-128"/>
              </a:rPr>
              <a:t>点群を</a:t>
            </a:r>
            <a:r>
              <a:rPr lang="ja-JP" altLang="en-US" dirty="0">
                <a:solidFill>
                  <a:srgbClr val="7030A0"/>
                </a:solidFill>
                <a:latin typeface="メイリオ" panose="020B0604030504040204" pitchFamily="50" charset="-128"/>
                <a:ea typeface="メイリオ" panose="020B0604030504040204" pitchFamily="50" charset="-128"/>
              </a:rPr>
              <a:t>輪郭線分要素にグルーピング</a:t>
            </a:r>
            <a:r>
              <a:rPr lang="ja-JP" altLang="en-US" dirty="0">
                <a:latin typeface="メイリオ" panose="020B0604030504040204" pitchFamily="50" charset="-128"/>
                <a:ea typeface="メイリオ" panose="020B0604030504040204" pitchFamily="50" charset="-128"/>
              </a:rPr>
              <a:t>し，特徴点を同定</a:t>
            </a:r>
            <a:endParaRPr kumimoji="1" lang="ja-JP" altLang="en-US" dirty="0">
              <a:latin typeface="メイリオ" panose="020B0604030504040204" pitchFamily="50" charset="-128"/>
              <a:ea typeface="メイリオ" panose="020B0604030504040204" pitchFamily="50" charset="-128"/>
            </a:endParaRPr>
          </a:p>
        </p:txBody>
      </p:sp>
      <p:grpSp>
        <p:nvGrpSpPr>
          <p:cNvPr id="5" name="グループ化 4">
            <a:extLst>
              <a:ext uri="{FF2B5EF4-FFF2-40B4-BE49-F238E27FC236}">
                <a16:creationId xmlns:a16="http://schemas.microsoft.com/office/drawing/2014/main" id="{CBA06A8E-1449-9EDD-8BCC-FF8BF9B79CE4}"/>
              </a:ext>
            </a:extLst>
          </p:cNvPr>
          <p:cNvGrpSpPr/>
          <p:nvPr/>
        </p:nvGrpSpPr>
        <p:grpSpPr>
          <a:xfrm>
            <a:off x="445598" y="2014918"/>
            <a:ext cx="11101444" cy="640922"/>
            <a:chOff x="413313" y="2246211"/>
            <a:chExt cx="11101444" cy="717121"/>
          </a:xfrm>
          <a:solidFill>
            <a:schemeClr val="accent1">
              <a:lumMod val="20000"/>
              <a:lumOff val="80000"/>
            </a:schemeClr>
          </a:solidFill>
        </p:grpSpPr>
        <p:sp>
          <p:nvSpPr>
            <p:cNvPr id="6" name="フリーフォーム: 図形 5">
              <a:extLst>
                <a:ext uri="{FF2B5EF4-FFF2-40B4-BE49-F238E27FC236}">
                  <a16:creationId xmlns:a16="http://schemas.microsoft.com/office/drawing/2014/main" id="{8A6EEEED-ECB4-B099-A99A-294A6A1D48FA}"/>
                </a:ext>
              </a:extLst>
            </p:cNvPr>
            <p:cNvSpPr/>
            <p:nvPr/>
          </p:nvSpPr>
          <p:spPr>
            <a:xfrm>
              <a:off x="413313"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グルーピング</a:t>
              </a:r>
            </a:p>
          </p:txBody>
        </p:sp>
        <p:sp>
          <p:nvSpPr>
            <p:cNvPr id="7" name="フリーフォーム: 図形 6">
              <a:extLst>
                <a:ext uri="{FF2B5EF4-FFF2-40B4-BE49-F238E27FC236}">
                  <a16:creationId xmlns:a16="http://schemas.microsoft.com/office/drawing/2014/main" id="{38D89A77-2C73-8470-4E4C-957F9844E850}"/>
                </a:ext>
              </a:extLst>
            </p:cNvPr>
            <p:cNvSpPr/>
            <p:nvPr/>
          </p:nvSpPr>
          <p:spPr>
            <a:xfrm>
              <a:off x="3981635"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輪郭線分の同定</a:t>
              </a:r>
            </a:p>
          </p:txBody>
        </p:sp>
        <p:sp>
          <p:nvSpPr>
            <p:cNvPr id="8" name="フリーフォーム: 図形 7">
              <a:extLst>
                <a:ext uri="{FF2B5EF4-FFF2-40B4-BE49-F238E27FC236}">
                  <a16:creationId xmlns:a16="http://schemas.microsoft.com/office/drawing/2014/main" id="{1D39C6B2-0AC2-842D-A6C0-2CC5328D8E43}"/>
                </a:ext>
              </a:extLst>
            </p:cNvPr>
            <p:cNvSpPr/>
            <p:nvPr/>
          </p:nvSpPr>
          <p:spPr>
            <a:xfrm>
              <a:off x="7549956"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特徴点座標を取得</a:t>
              </a:r>
            </a:p>
          </p:txBody>
        </p:sp>
      </p:grpSp>
      <p:sp>
        <p:nvSpPr>
          <p:cNvPr id="20" name="フリーフォーム: 図形 19">
            <a:extLst>
              <a:ext uri="{FF2B5EF4-FFF2-40B4-BE49-F238E27FC236}">
                <a16:creationId xmlns:a16="http://schemas.microsoft.com/office/drawing/2014/main" id="{FAA37EBE-E061-FF16-0D88-60887A6B1BBE}"/>
              </a:ext>
            </a:extLst>
          </p:cNvPr>
          <p:cNvSpPr/>
          <p:nvPr/>
        </p:nvSpPr>
        <p:spPr>
          <a:xfrm>
            <a:off x="445597" y="2012697"/>
            <a:ext cx="3964801" cy="640922"/>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solidFill>
            <a:schemeClr val="accent1">
              <a:lumMod val="20000"/>
              <a:lumOff val="80000"/>
            </a:schemeClr>
          </a:solidFill>
          <a:ln w="5715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b="1" kern="1200" dirty="0">
                <a:latin typeface="メイリオ" panose="020B0604030504040204" pitchFamily="50" charset="-128"/>
                <a:ea typeface="メイリオ" panose="020B0604030504040204" pitchFamily="50" charset="-128"/>
              </a:rPr>
              <a:t>グルーピング</a:t>
            </a:r>
          </a:p>
        </p:txBody>
      </p:sp>
      <p:grpSp>
        <p:nvGrpSpPr>
          <p:cNvPr id="25" name="グループ化 24">
            <a:extLst>
              <a:ext uri="{FF2B5EF4-FFF2-40B4-BE49-F238E27FC236}">
                <a16:creationId xmlns:a16="http://schemas.microsoft.com/office/drawing/2014/main" id="{6A1A6E5F-A9A8-77DB-B868-61154AC10D8E}"/>
              </a:ext>
            </a:extLst>
          </p:cNvPr>
          <p:cNvGrpSpPr/>
          <p:nvPr/>
        </p:nvGrpSpPr>
        <p:grpSpPr>
          <a:xfrm>
            <a:off x="461426" y="2815374"/>
            <a:ext cx="10951073" cy="3878982"/>
            <a:chOff x="531397" y="2868327"/>
            <a:chExt cx="10951073" cy="3878982"/>
          </a:xfrm>
        </p:grpSpPr>
        <p:grpSp>
          <p:nvGrpSpPr>
            <p:cNvPr id="14" name="グループ化 13">
              <a:extLst>
                <a:ext uri="{FF2B5EF4-FFF2-40B4-BE49-F238E27FC236}">
                  <a16:creationId xmlns:a16="http://schemas.microsoft.com/office/drawing/2014/main" id="{A5526620-50F9-701F-EBD4-4D41E9EACE19}"/>
                </a:ext>
              </a:extLst>
            </p:cNvPr>
            <p:cNvGrpSpPr/>
            <p:nvPr/>
          </p:nvGrpSpPr>
          <p:grpSpPr>
            <a:xfrm>
              <a:off x="531397" y="2868327"/>
              <a:ext cx="10951073" cy="3878982"/>
              <a:chOff x="6156767" y="2680779"/>
              <a:chExt cx="5139266" cy="2487594"/>
            </a:xfrm>
          </p:grpSpPr>
          <p:sp>
            <p:nvSpPr>
              <p:cNvPr id="16" name="フローチャート: 処理 15">
                <a:extLst>
                  <a:ext uri="{FF2B5EF4-FFF2-40B4-BE49-F238E27FC236}">
                    <a16:creationId xmlns:a16="http://schemas.microsoft.com/office/drawing/2014/main" id="{944181EB-DA05-8333-BFB5-132694C148BD}"/>
                  </a:ext>
                </a:extLst>
              </p:cNvPr>
              <p:cNvSpPr/>
              <p:nvPr/>
            </p:nvSpPr>
            <p:spPr>
              <a:xfrm>
                <a:off x="6156767" y="2680779"/>
                <a:ext cx="5139266" cy="2487594"/>
              </a:xfrm>
              <a:prstGeom prst="flowChartProcess">
                <a:avLst/>
              </a:prstGeom>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17" name="テキスト ボックス 16">
                <a:extLst>
                  <a:ext uri="{FF2B5EF4-FFF2-40B4-BE49-F238E27FC236}">
                    <a16:creationId xmlns:a16="http://schemas.microsoft.com/office/drawing/2014/main" id="{69795477-4323-B740-5EA7-56ED81E826CA}"/>
                  </a:ext>
                </a:extLst>
              </p:cNvPr>
              <p:cNvSpPr txBox="1"/>
              <p:nvPr/>
            </p:nvSpPr>
            <p:spPr>
              <a:xfrm>
                <a:off x="6156767" y="2766522"/>
                <a:ext cx="4746118" cy="651345"/>
              </a:xfrm>
              <a:prstGeom prst="rect">
                <a:avLst/>
              </a:prstGeom>
              <a:noFill/>
            </p:spPr>
            <p:txBody>
              <a:bodyPr wrap="square" rtlCol="0">
                <a:spAutoFit/>
              </a:bodyPr>
              <a:lstStyle/>
              <a:p>
                <a:r>
                  <a:rPr lang="ja-JP" altLang="en-US" sz="2000" b="1" dirty="0">
                    <a:solidFill>
                      <a:srgbClr val="7030A0"/>
                    </a:solidFill>
                    <a:latin typeface="メイリオ" panose="020B0604030504040204" pitchFamily="50" charset="-128"/>
                    <a:ea typeface="メイリオ" panose="020B0604030504040204" pitchFamily="50" charset="-128"/>
                  </a:rPr>
                  <a:t>　</a:t>
                </a:r>
                <a:r>
                  <a:rPr kumimoji="1" lang="ja-JP" altLang="en-US" sz="2000" b="1" dirty="0">
                    <a:solidFill>
                      <a:srgbClr val="7030A0"/>
                    </a:solidFill>
                    <a:latin typeface="メイリオ" panose="020B0604030504040204" pitchFamily="50" charset="-128"/>
                    <a:ea typeface="メイリオ" panose="020B0604030504040204" pitchFamily="50" charset="-128"/>
                  </a:rPr>
                  <a:t>点群をグルーピング</a:t>
                </a:r>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p:txBody>
          </p:sp>
          <p:sp>
            <p:nvSpPr>
              <p:cNvPr id="18" name="テキスト ボックス 17">
                <a:extLst>
                  <a:ext uri="{FF2B5EF4-FFF2-40B4-BE49-F238E27FC236}">
                    <a16:creationId xmlns:a16="http://schemas.microsoft.com/office/drawing/2014/main" id="{3F4B39DB-5A05-FF08-14A0-896B303CB023}"/>
                  </a:ext>
                </a:extLst>
              </p:cNvPr>
              <p:cNvSpPr txBox="1"/>
              <p:nvPr/>
            </p:nvSpPr>
            <p:spPr>
              <a:xfrm>
                <a:off x="6403486" y="3124378"/>
                <a:ext cx="2010761" cy="1243477"/>
              </a:xfrm>
              <a:prstGeom prst="rect">
                <a:avLst/>
              </a:prstGeom>
              <a:noFill/>
            </p:spPr>
            <p:txBody>
              <a:bodyPr wrap="square" rtlCol="0">
                <a:spAutoFit/>
              </a:bodyPr>
              <a:lstStyle/>
              <a:p>
                <a:r>
                  <a:rPr kumimoji="1" lang="ja-JP" altLang="en-US" sz="2000" dirty="0">
                    <a:latin typeface="メイリオ" panose="020B0604030504040204" pitchFamily="50" charset="-128"/>
                    <a:ea typeface="メイリオ" panose="020B0604030504040204" pitchFamily="50" charset="-128"/>
                  </a:rPr>
                  <a:t>断面の各中心線からの距離を基準に</a:t>
                </a:r>
                <a:endParaRPr kumimoji="1" lang="en-US" altLang="ja-JP" sz="2000" dirty="0">
                  <a:latin typeface="メイリオ" panose="020B0604030504040204" pitchFamily="50" charset="-128"/>
                  <a:ea typeface="メイリオ" panose="020B0604030504040204" pitchFamily="50" charset="-128"/>
                </a:endParaRPr>
              </a:p>
              <a:p>
                <a:r>
                  <a:rPr kumimoji="1" lang="ja-JP" altLang="en-US" sz="2000" b="1" dirty="0">
                    <a:latin typeface="メイリオ" panose="020B0604030504040204" pitchFamily="50" charset="-128"/>
                    <a:ea typeface="メイリオ" panose="020B0604030504040204" pitchFamily="50" charset="-128"/>
                  </a:rPr>
                  <a:t>点群を</a:t>
                </a:r>
                <a:r>
                  <a:rPr lang="ja-JP" altLang="en-US" sz="2000" b="1" dirty="0">
                    <a:latin typeface="メイリオ" panose="020B0604030504040204" pitchFamily="50" charset="-128"/>
                    <a:ea typeface="メイリオ" panose="020B0604030504040204" pitchFamily="50" charset="-128"/>
                  </a:rPr>
                  <a:t>各フランジ・ウェブ</a:t>
                </a:r>
                <a:r>
                  <a:rPr kumimoji="1" lang="ja-JP" altLang="en-US" sz="2000" b="1" dirty="0">
                    <a:latin typeface="メイリオ" panose="020B0604030504040204" pitchFamily="50" charset="-128"/>
                    <a:ea typeface="メイリオ" panose="020B0604030504040204" pitchFamily="50" charset="-128"/>
                  </a:rPr>
                  <a:t>の構成点</a:t>
                </a:r>
                <a:r>
                  <a:rPr kumimoji="1" lang="ja-JP" altLang="en-US" sz="2000" dirty="0">
                    <a:latin typeface="メイリオ" panose="020B0604030504040204" pitchFamily="50" charset="-128"/>
                    <a:ea typeface="メイリオ" panose="020B0604030504040204" pitchFamily="50" charset="-128"/>
                  </a:rPr>
                  <a:t>として</a:t>
                </a:r>
                <a:r>
                  <a:rPr lang="ja-JP" altLang="en-US" sz="2000" dirty="0">
                    <a:latin typeface="メイリオ" panose="020B0604030504040204" pitchFamily="50" charset="-128"/>
                    <a:ea typeface="メイリオ" panose="020B0604030504040204" pitchFamily="50" charset="-128"/>
                  </a:rPr>
                  <a:t>グルーピングする</a:t>
                </a:r>
                <a:endParaRPr lang="en-US" altLang="ja-JP" sz="2000" dirty="0">
                  <a:latin typeface="メイリオ" panose="020B0604030504040204" pitchFamily="50" charset="-128"/>
                  <a:ea typeface="メイリオ" panose="020B0604030504040204" pitchFamily="50" charset="-128"/>
                </a:endParaRPr>
              </a:p>
              <a:p>
                <a:endParaRPr kumimoji="1" lang="en-US" altLang="ja-JP" sz="2000" dirty="0">
                  <a:latin typeface="メイリオ" panose="020B0604030504040204" pitchFamily="50" charset="-128"/>
                  <a:ea typeface="メイリオ" panose="020B0604030504040204" pitchFamily="50" charset="-128"/>
                </a:endParaRPr>
              </a:p>
              <a:p>
                <a:r>
                  <a:rPr lang="ja-JP" altLang="en-US" sz="2000" dirty="0">
                    <a:latin typeface="メイリオ" panose="020B0604030504040204" pitchFamily="50" charset="-128"/>
                    <a:ea typeface="メイリオ" panose="020B0604030504040204" pitchFamily="50" charset="-128"/>
                  </a:rPr>
                  <a:t>各中心線に対する位置関係から</a:t>
                </a:r>
                <a:endParaRPr lang="en-US" altLang="ja-JP" sz="2000" dirty="0">
                  <a:latin typeface="メイリオ" panose="020B0604030504040204" pitchFamily="50" charset="-128"/>
                  <a:ea typeface="メイリオ" panose="020B0604030504040204" pitchFamily="50" charset="-128"/>
                </a:endParaRPr>
              </a:p>
              <a:p>
                <a:r>
                  <a:rPr lang="ja-JP" altLang="en-US" sz="2000" dirty="0">
                    <a:latin typeface="メイリオ" panose="020B0604030504040204" pitchFamily="50" charset="-128"/>
                    <a:ea typeface="メイリオ" panose="020B0604030504040204" pitchFamily="50" charset="-128"/>
                  </a:rPr>
                  <a:t>表裏を区別</a:t>
                </a:r>
                <a:endParaRPr kumimoji="1" lang="en-US" altLang="ja-JP" sz="2000" dirty="0">
                  <a:latin typeface="メイリオ" panose="020B0604030504040204" pitchFamily="50" charset="-128"/>
                  <a:ea typeface="メイリオ" panose="020B0604030504040204" pitchFamily="50" charset="-128"/>
                </a:endParaRPr>
              </a:p>
            </p:txBody>
          </p:sp>
          <p:sp>
            <p:nvSpPr>
              <p:cNvPr id="19" name="テキスト ボックス 18">
                <a:extLst>
                  <a:ext uri="{FF2B5EF4-FFF2-40B4-BE49-F238E27FC236}">
                    <a16:creationId xmlns:a16="http://schemas.microsoft.com/office/drawing/2014/main" id="{2368410E-F11A-348B-9EDF-8F605DE5FCFE}"/>
                  </a:ext>
                </a:extLst>
              </p:cNvPr>
              <p:cNvSpPr txBox="1"/>
              <p:nvPr/>
            </p:nvSpPr>
            <p:spPr>
              <a:xfrm>
                <a:off x="6429042" y="4355876"/>
                <a:ext cx="4616894" cy="256591"/>
              </a:xfrm>
              <a:prstGeom prst="rect">
                <a:avLst/>
              </a:prstGeom>
              <a:noFill/>
            </p:spPr>
            <p:txBody>
              <a:bodyPr wrap="square" rtlCol="0">
                <a:spAutoFit/>
              </a:bodyPr>
              <a:lstStyle/>
              <a:p>
                <a:endParaRPr lang="en-US" altLang="ja-JP" sz="2000" dirty="0">
                  <a:latin typeface="メイリオ" panose="020B0604030504040204" pitchFamily="50" charset="-128"/>
                  <a:ea typeface="メイリオ" panose="020B0604030504040204" pitchFamily="50" charset="-128"/>
                </a:endParaRPr>
              </a:p>
            </p:txBody>
          </p:sp>
        </p:grpSp>
        <p:pic>
          <p:nvPicPr>
            <p:cNvPr id="24" name="図 23" descr="グラフ&#10;&#10;自動的に生成された説明">
              <a:extLst>
                <a:ext uri="{FF2B5EF4-FFF2-40B4-BE49-F238E27FC236}">
                  <a16:creationId xmlns:a16="http://schemas.microsoft.com/office/drawing/2014/main" id="{19A5971E-B519-513C-73DF-23F35B98B9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6320" y="3028916"/>
              <a:ext cx="4839361" cy="3615061"/>
            </a:xfrm>
            <a:prstGeom prst="rect">
              <a:avLst/>
            </a:prstGeom>
          </p:spPr>
        </p:pic>
      </p:grpSp>
      <p:pic>
        <p:nvPicPr>
          <p:cNvPr id="27" name="図 26" descr="図形">
            <a:extLst>
              <a:ext uri="{FF2B5EF4-FFF2-40B4-BE49-F238E27FC236}">
                <a16:creationId xmlns:a16="http://schemas.microsoft.com/office/drawing/2014/main" id="{D39A1145-5873-431A-80AD-F0C4B602E53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10520" y="2987277"/>
            <a:ext cx="4817843" cy="3603747"/>
          </a:xfrm>
          <a:prstGeom prst="rect">
            <a:avLst/>
          </a:prstGeom>
        </p:spPr>
      </p:pic>
    </p:spTree>
    <p:extLst>
      <p:ext uri="{BB962C8B-B14F-4D97-AF65-F5344CB8AC3E}">
        <p14:creationId xmlns:p14="http://schemas.microsoft.com/office/powerpoint/2010/main" val="69995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500"/>
                                        <p:tgtEl>
                                          <p:spTgt spid="20"/>
                                        </p:tgtEl>
                                      </p:cBhvr>
                                    </p:animEffect>
                                  </p:childTnLst>
                                </p:cTn>
                              </p:par>
                              <p:par>
                                <p:cTn id="8" presetID="16" presetClass="entr" presetSubtype="21"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barn(inVertical)">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heel(1)">
                                      <p:cBhvr>
                                        <p:cTn id="15"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826" y="332"/>
            <a:ext cx="12192000" cy="6858000"/>
          </a:xfrm>
          <a:prstGeom prst="rect">
            <a:avLst/>
          </a:prstGeom>
        </p:spPr>
      </p:pic>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a:xfrm>
            <a:off x="209263" y="364841"/>
            <a:ext cx="11455400" cy="469900"/>
          </a:xfrm>
        </p:spPr>
        <p:txBody>
          <a:bodyPr>
            <a:normAutofit lnSpcReduction="10000"/>
          </a:bodyPr>
          <a:lstStyle/>
          <a:p>
            <a:r>
              <a:rPr lang="ja-JP" altLang="en-US" dirty="0">
                <a:latin typeface="メイリオ" panose="020B0604030504040204" pitchFamily="50" charset="-128"/>
                <a:ea typeface="メイリオ" panose="020B0604030504040204" pitchFamily="50" charset="-128"/>
              </a:rPr>
              <a:t>３</a:t>
            </a:r>
            <a:r>
              <a:rPr kumimoji="1" lang="ja-JP" altLang="en-US" dirty="0">
                <a:latin typeface="メイリオ" panose="020B0604030504040204" pitchFamily="50" charset="-128"/>
                <a:ea typeface="メイリオ" panose="020B0604030504040204" pitchFamily="50" charset="-128"/>
              </a:rPr>
              <a:t>．断面形状の同定　</a:t>
            </a:r>
            <a:r>
              <a:rPr kumimoji="1" lang="ja-JP" altLang="en-US" dirty="0">
                <a:solidFill>
                  <a:srgbClr val="7030A0"/>
                </a:solidFill>
                <a:latin typeface="メイリオ" panose="020B0604030504040204" pitchFamily="50" charset="-128"/>
                <a:ea typeface="メイリオ" panose="020B0604030504040204" pitchFamily="50" charset="-128"/>
              </a:rPr>
              <a:t>輪郭同定・特徴点座標取得</a:t>
            </a:r>
          </a:p>
          <a:p>
            <a:endParaRPr kumimoji="1" lang="en-US" altLang="ja-JP" sz="7000" b="1" dirty="0">
              <a:solidFill>
                <a:srgbClr val="7030A0"/>
              </a:solidFill>
              <a:latin typeface="メイリオ" panose="020B0604030504040204" pitchFamily="50" charset="-128"/>
              <a:ea typeface="メイリオ" panose="020B0604030504040204" pitchFamily="50" charset="-128"/>
            </a:endParaRPr>
          </a:p>
          <a:p>
            <a:endParaRPr kumimoji="1" lang="ja-JP" altLang="en-US" dirty="0"/>
          </a:p>
        </p:txBody>
      </p:sp>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45597" y="1023700"/>
            <a:ext cx="11219065" cy="915018"/>
          </a:xfrm>
        </p:spPr>
        <p:txBody>
          <a:bodyPr/>
          <a:lstStyle/>
          <a:p>
            <a:r>
              <a:rPr lang="ja-JP" altLang="en-US" dirty="0">
                <a:latin typeface="メイリオ" panose="020B0604030504040204" pitchFamily="50" charset="-128"/>
                <a:ea typeface="メイリオ" panose="020B0604030504040204" pitchFamily="50" charset="-128"/>
              </a:rPr>
              <a:t>点群を</a:t>
            </a:r>
            <a:r>
              <a:rPr lang="ja-JP" altLang="en-US" dirty="0">
                <a:solidFill>
                  <a:srgbClr val="7030A0"/>
                </a:solidFill>
                <a:latin typeface="メイリオ" panose="020B0604030504040204" pitchFamily="50" charset="-128"/>
                <a:ea typeface="メイリオ" panose="020B0604030504040204" pitchFamily="50" charset="-128"/>
              </a:rPr>
              <a:t>輪郭線分要素にグルーピング</a:t>
            </a:r>
            <a:r>
              <a:rPr lang="ja-JP" altLang="en-US" dirty="0">
                <a:latin typeface="メイリオ" panose="020B0604030504040204" pitchFamily="50" charset="-128"/>
                <a:ea typeface="メイリオ" panose="020B0604030504040204" pitchFamily="50" charset="-128"/>
              </a:rPr>
              <a:t>し，特徴点を同定</a:t>
            </a:r>
            <a:endParaRPr kumimoji="1" lang="ja-JP" altLang="en-US" dirty="0">
              <a:latin typeface="メイリオ" panose="020B0604030504040204" pitchFamily="50" charset="-128"/>
              <a:ea typeface="メイリオ" panose="020B0604030504040204" pitchFamily="50" charset="-128"/>
            </a:endParaRPr>
          </a:p>
        </p:txBody>
      </p:sp>
      <p:grpSp>
        <p:nvGrpSpPr>
          <p:cNvPr id="5" name="グループ化 4">
            <a:extLst>
              <a:ext uri="{FF2B5EF4-FFF2-40B4-BE49-F238E27FC236}">
                <a16:creationId xmlns:a16="http://schemas.microsoft.com/office/drawing/2014/main" id="{CBA06A8E-1449-9EDD-8BCC-FF8BF9B79CE4}"/>
              </a:ext>
            </a:extLst>
          </p:cNvPr>
          <p:cNvGrpSpPr/>
          <p:nvPr/>
        </p:nvGrpSpPr>
        <p:grpSpPr>
          <a:xfrm>
            <a:off x="445598" y="2014918"/>
            <a:ext cx="11101444" cy="640922"/>
            <a:chOff x="413313" y="2246211"/>
            <a:chExt cx="11101444" cy="717121"/>
          </a:xfrm>
          <a:solidFill>
            <a:schemeClr val="accent1">
              <a:lumMod val="20000"/>
              <a:lumOff val="80000"/>
            </a:schemeClr>
          </a:solidFill>
        </p:grpSpPr>
        <p:sp>
          <p:nvSpPr>
            <p:cNvPr id="6" name="フリーフォーム: 図形 5">
              <a:extLst>
                <a:ext uri="{FF2B5EF4-FFF2-40B4-BE49-F238E27FC236}">
                  <a16:creationId xmlns:a16="http://schemas.microsoft.com/office/drawing/2014/main" id="{8A6EEEED-ECB4-B099-A99A-294A6A1D48FA}"/>
                </a:ext>
              </a:extLst>
            </p:cNvPr>
            <p:cNvSpPr/>
            <p:nvPr/>
          </p:nvSpPr>
          <p:spPr>
            <a:xfrm>
              <a:off x="413313"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グルーピング</a:t>
              </a:r>
            </a:p>
          </p:txBody>
        </p:sp>
        <p:sp>
          <p:nvSpPr>
            <p:cNvPr id="7" name="フリーフォーム: 図形 6">
              <a:extLst>
                <a:ext uri="{FF2B5EF4-FFF2-40B4-BE49-F238E27FC236}">
                  <a16:creationId xmlns:a16="http://schemas.microsoft.com/office/drawing/2014/main" id="{38D89A77-2C73-8470-4E4C-957F9844E850}"/>
                </a:ext>
              </a:extLst>
            </p:cNvPr>
            <p:cNvSpPr/>
            <p:nvPr/>
          </p:nvSpPr>
          <p:spPr>
            <a:xfrm>
              <a:off x="3981635"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輪郭線分の同定</a:t>
              </a:r>
            </a:p>
          </p:txBody>
        </p:sp>
        <p:sp>
          <p:nvSpPr>
            <p:cNvPr id="8" name="フリーフォーム: 図形 7">
              <a:extLst>
                <a:ext uri="{FF2B5EF4-FFF2-40B4-BE49-F238E27FC236}">
                  <a16:creationId xmlns:a16="http://schemas.microsoft.com/office/drawing/2014/main" id="{1D39C6B2-0AC2-842D-A6C0-2CC5328D8E43}"/>
                </a:ext>
              </a:extLst>
            </p:cNvPr>
            <p:cNvSpPr/>
            <p:nvPr/>
          </p:nvSpPr>
          <p:spPr>
            <a:xfrm>
              <a:off x="7549956"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特徴点座標を取得</a:t>
              </a:r>
            </a:p>
          </p:txBody>
        </p:sp>
      </p:grpSp>
      <p:sp>
        <p:nvSpPr>
          <p:cNvPr id="21" name="フリーフォーム: 図形 20">
            <a:extLst>
              <a:ext uri="{FF2B5EF4-FFF2-40B4-BE49-F238E27FC236}">
                <a16:creationId xmlns:a16="http://schemas.microsoft.com/office/drawing/2014/main" id="{E45F1EFE-E97D-EDBF-8212-FFF962C3094E}"/>
              </a:ext>
            </a:extLst>
          </p:cNvPr>
          <p:cNvSpPr/>
          <p:nvPr/>
        </p:nvSpPr>
        <p:spPr>
          <a:xfrm>
            <a:off x="4048162" y="2012697"/>
            <a:ext cx="3964801" cy="640922"/>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solidFill>
            <a:schemeClr val="accent1">
              <a:lumMod val="20000"/>
              <a:lumOff val="80000"/>
            </a:schemeClr>
          </a:solidFill>
          <a:ln w="5715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b="1" kern="1200" dirty="0">
                <a:latin typeface="メイリオ" panose="020B0604030504040204" pitchFamily="50" charset="-128"/>
                <a:ea typeface="メイリオ" panose="020B0604030504040204" pitchFamily="50" charset="-128"/>
              </a:rPr>
              <a:t>輪郭線分の同定</a:t>
            </a:r>
          </a:p>
        </p:txBody>
      </p:sp>
      <p:grpSp>
        <p:nvGrpSpPr>
          <p:cNvPr id="59" name="グループ化 58">
            <a:extLst>
              <a:ext uri="{FF2B5EF4-FFF2-40B4-BE49-F238E27FC236}">
                <a16:creationId xmlns:a16="http://schemas.microsoft.com/office/drawing/2014/main" id="{DF9CE95C-1D3F-F7FC-6ADA-4AE27A57C362}"/>
              </a:ext>
            </a:extLst>
          </p:cNvPr>
          <p:cNvGrpSpPr/>
          <p:nvPr/>
        </p:nvGrpSpPr>
        <p:grpSpPr>
          <a:xfrm>
            <a:off x="445597" y="2815374"/>
            <a:ext cx="10972590" cy="3878982"/>
            <a:chOff x="516976" y="2868327"/>
            <a:chExt cx="10972590" cy="3878982"/>
          </a:xfrm>
        </p:grpSpPr>
        <p:grpSp>
          <p:nvGrpSpPr>
            <p:cNvPr id="38" name="グループ化 37">
              <a:extLst>
                <a:ext uri="{FF2B5EF4-FFF2-40B4-BE49-F238E27FC236}">
                  <a16:creationId xmlns:a16="http://schemas.microsoft.com/office/drawing/2014/main" id="{8018E5D7-3859-61E1-275A-52448551E7B0}"/>
                </a:ext>
              </a:extLst>
            </p:cNvPr>
            <p:cNvGrpSpPr/>
            <p:nvPr/>
          </p:nvGrpSpPr>
          <p:grpSpPr>
            <a:xfrm>
              <a:off x="516976" y="2868327"/>
              <a:ext cx="10972590" cy="3878982"/>
              <a:chOff x="516976" y="2868327"/>
              <a:chExt cx="10972590" cy="3878982"/>
            </a:xfrm>
          </p:grpSpPr>
          <p:grpSp>
            <p:nvGrpSpPr>
              <p:cNvPr id="29" name="グループ化 28">
                <a:extLst>
                  <a:ext uri="{FF2B5EF4-FFF2-40B4-BE49-F238E27FC236}">
                    <a16:creationId xmlns:a16="http://schemas.microsoft.com/office/drawing/2014/main" id="{2FB97C44-4164-2A7E-B4AB-F240C7711AA9}"/>
                  </a:ext>
                </a:extLst>
              </p:cNvPr>
              <p:cNvGrpSpPr/>
              <p:nvPr/>
            </p:nvGrpSpPr>
            <p:grpSpPr>
              <a:xfrm>
                <a:off x="516976" y="2868327"/>
                <a:ext cx="10972590" cy="3878982"/>
                <a:chOff x="6156767" y="2680779"/>
                <a:chExt cx="5149364" cy="2487594"/>
              </a:xfrm>
            </p:grpSpPr>
            <p:sp>
              <p:nvSpPr>
                <p:cNvPr id="31" name="フローチャート: 処理 30">
                  <a:extLst>
                    <a:ext uri="{FF2B5EF4-FFF2-40B4-BE49-F238E27FC236}">
                      <a16:creationId xmlns:a16="http://schemas.microsoft.com/office/drawing/2014/main" id="{D1173C48-9DDA-A8E8-5E4C-0A8D1DB1E153}"/>
                    </a:ext>
                  </a:extLst>
                </p:cNvPr>
                <p:cNvSpPr/>
                <p:nvPr/>
              </p:nvSpPr>
              <p:spPr>
                <a:xfrm>
                  <a:off x="6166865" y="2680779"/>
                  <a:ext cx="5139266" cy="2487594"/>
                </a:xfrm>
                <a:prstGeom prst="flowChartProcess">
                  <a:avLst/>
                </a:prstGeom>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32" name="テキスト ボックス 31">
                  <a:extLst>
                    <a:ext uri="{FF2B5EF4-FFF2-40B4-BE49-F238E27FC236}">
                      <a16:creationId xmlns:a16="http://schemas.microsoft.com/office/drawing/2014/main" id="{FF0B2A80-9C04-DBD2-7C53-7C9424B01AA3}"/>
                    </a:ext>
                  </a:extLst>
                </p:cNvPr>
                <p:cNvSpPr txBox="1"/>
                <p:nvPr/>
              </p:nvSpPr>
              <p:spPr>
                <a:xfrm>
                  <a:off x="6156767" y="2766522"/>
                  <a:ext cx="4746118" cy="1243477"/>
                </a:xfrm>
                <a:prstGeom prst="rect">
                  <a:avLst/>
                </a:prstGeom>
                <a:noFill/>
              </p:spPr>
              <p:txBody>
                <a:bodyPr wrap="square" rtlCol="0">
                  <a:spAutoFit/>
                </a:bodyPr>
                <a:lstStyle/>
                <a:p>
                  <a:r>
                    <a:rPr lang="ja-JP" altLang="en-US" sz="2000" b="1" dirty="0">
                      <a:solidFill>
                        <a:srgbClr val="7030A0"/>
                      </a:solidFill>
                      <a:latin typeface="メイリオ" panose="020B0604030504040204" pitchFamily="50" charset="-128"/>
                      <a:ea typeface="メイリオ" panose="020B0604030504040204" pitchFamily="50" charset="-128"/>
                    </a:rPr>
                    <a:t>　ノイズの除去</a:t>
                  </a:r>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r>
                    <a:rPr lang="ja-JP" altLang="en-US" sz="2000" b="1" dirty="0">
                      <a:solidFill>
                        <a:srgbClr val="7030A0"/>
                      </a:solidFill>
                      <a:latin typeface="メイリオ" panose="020B0604030504040204" pitchFamily="50" charset="-128"/>
                      <a:ea typeface="メイリオ" panose="020B0604030504040204" pitchFamily="50" charset="-128"/>
                    </a:rPr>
                    <a:t>　輪郭線分を同定</a:t>
                  </a:r>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p:txBody>
            </p:sp>
            <p:sp>
              <p:nvSpPr>
                <p:cNvPr id="33" name="テキスト ボックス 32">
                  <a:extLst>
                    <a:ext uri="{FF2B5EF4-FFF2-40B4-BE49-F238E27FC236}">
                      <a16:creationId xmlns:a16="http://schemas.microsoft.com/office/drawing/2014/main" id="{40768E25-5C1E-B356-23D5-6788769C308A}"/>
                    </a:ext>
                  </a:extLst>
                </p:cNvPr>
                <p:cNvSpPr txBox="1"/>
                <p:nvPr/>
              </p:nvSpPr>
              <p:spPr>
                <a:xfrm>
                  <a:off x="6403486" y="3124378"/>
                  <a:ext cx="2245586" cy="256591"/>
                </a:xfrm>
                <a:prstGeom prst="rect">
                  <a:avLst/>
                </a:prstGeom>
                <a:noFill/>
              </p:spPr>
              <p:txBody>
                <a:bodyPr wrap="square" rtlCol="0">
                  <a:spAutoFit/>
                </a:bodyPr>
                <a:lstStyle/>
                <a:p>
                  <a:r>
                    <a:rPr lang="ja-JP" altLang="en-US" sz="2000" dirty="0">
                      <a:latin typeface="メイリオ" panose="020B0604030504040204" pitchFamily="50" charset="-128"/>
                      <a:ea typeface="メイリオ" panose="020B0604030504040204" pitchFamily="50" charset="-128"/>
                    </a:rPr>
                    <a:t>中心線からの距離が</a:t>
                  </a:r>
                  <a:r>
                    <a:rPr lang="ja-JP" altLang="en-US" sz="2000" b="1" dirty="0">
                      <a:latin typeface="メイリオ" panose="020B0604030504040204" pitchFamily="50" charset="-128"/>
                      <a:ea typeface="メイリオ" panose="020B0604030504040204" pitchFamily="50" charset="-128"/>
                    </a:rPr>
                    <a:t>四分位範囲外</a:t>
                  </a:r>
                  <a:r>
                    <a:rPr lang="ja-JP" altLang="en-US" sz="2000" dirty="0">
                      <a:latin typeface="メイリオ" panose="020B0604030504040204" pitchFamily="50" charset="-128"/>
                      <a:ea typeface="メイリオ" panose="020B0604030504040204" pitchFamily="50" charset="-128"/>
                    </a:rPr>
                    <a:t>を除去</a:t>
                  </a:r>
                  <a:endParaRPr lang="en-US" altLang="ja-JP" sz="2000" dirty="0">
                    <a:latin typeface="メイリオ" panose="020B0604030504040204" pitchFamily="50" charset="-128"/>
                    <a:ea typeface="メイリオ" panose="020B0604030504040204" pitchFamily="50" charset="-128"/>
                  </a:endParaRPr>
                </a:p>
              </p:txBody>
            </p:sp>
          </p:grpSp>
          <p:pic>
            <p:nvPicPr>
              <p:cNvPr id="37" name="図 36" descr="図形">
                <a:extLst>
                  <a:ext uri="{FF2B5EF4-FFF2-40B4-BE49-F238E27FC236}">
                    <a16:creationId xmlns:a16="http://schemas.microsoft.com/office/drawing/2014/main" id="{10FCA699-9CB0-7300-F22A-3353F026E7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2514" y="3034572"/>
                <a:ext cx="4817843" cy="3603747"/>
              </a:xfrm>
              <a:prstGeom prst="rect">
                <a:avLst/>
              </a:prstGeom>
            </p:spPr>
          </p:pic>
          <p:sp>
            <p:nvSpPr>
              <p:cNvPr id="35" name="テキスト ボックス 34">
                <a:extLst>
                  <a:ext uri="{FF2B5EF4-FFF2-40B4-BE49-F238E27FC236}">
                    <a16:creationId xmlns:a16="http://schemas.microsoft.com/office/drawing/2014/main" id="{51997118-2DA0-0DB6-4A96-9E7D454459B3}"/>
                  </a:ext>
                </a:extLst>
              </p:cNvPr>
              <p:cNvSpPr txBox="1"/>
              <p:nvPr/>
            </p:nvSpPr>
            <p:spPr>
              <a:xfrm>
                <a:off x="1095520" y="4836439"/>
                <a:ext cx="4785037" cy="707886"/>
              </a:xfrm>
              <a:prstGeom prst="rect">
                <a:avLst/>
              </a:prstGeom>
              <a:noFill/>
            </p:spPr>
            <p:txBody>
              <a:bodyPr wrap="square" rtlCol="0">
                <a:spAutoFit/>
              </a:bodyPr>
              <a:lstStyle/>
              <a:p>
                <a:r>
                  <a:rPr kumimoji="1" lang="ja-JP" altLang="en-US" sz="2000" dirty="0">
                    <a:latin typeface="メイリオ" panose="020B0604030504040204" pitchFamily="50" charset="-128"/>
                    <a:ea typeface="メイリオ" panose="020B0604030504040204" pitchFamily="50" charset="-128"/>
                  </a:rPr>
                  <a:t>抽出した各点群を用いて、</a:t>
                </a:r>
                <a:r>
                  <a:rPr lang="ja-JP" altLang="en-US" sz="2000" b="1" dirty="0">
                    <a:latin typeface="メイリオ" panose="020B0604030504040204" pitchFamily="50" charset="-128"/>
                    <a:ea typeface="メイリオ" panose="020B0604030504040204" pitchFamily="50" charset="-128"/>
                  </a:rPr>
                  <a:t>最小二乗法</a:t>
                </a:r>
                <a:r>
                  <a:rPr lang="ja-JP" altLang="en-US" sz="2000" dirty="0">
                    <a:latin typeface="メイリオ" panose="020B0604030504040204" pitchFamily="50" charset="-128"/>
                    <a:ea typeface="メイリオ" panose="020B0604030504040204" pitchFamily="50" charset="-128"/>
                  </a:rPr>
                  <a:t>により輪郭線を同定</a:t>
                </a:r>
                <a:endParaRPr lang="en-US" altLang="ja-JP" sz="2000" dirty="0">
                  <a:latin typeface="メイリオ" panose="020B0604030504040204" pitchFamily="50" charset="-128"/>
                  <a:ea typeface="メイリオ" panose="020B0604030504040204" pitchFamily="50" charset="-128"/>
                </a:endParaRPr>
              </a:p>
            </p:txBody>
          </p:sp>
        </p:grpSp>
        <p:sp>
          <p:nvSpPr>
            <p:cNvPr id="41" name="楕円 40">
              <a:extLst>
                <a:ext uri="{FF2B5EF4-FFF2-40B4-BE49-F238E27FC236}">
                  <a16:creationId xmlns:a16="http://schemas.microsoft.com/office/drawing/2014/main" id="{8277A25D-A7D0-BE53-645E-728A52094950}"/>
                </a:ext>
              </a:extLst>
            </p:cNvPr>
            <p:cNvSpPr/>
            <p:nvPr/>
          </p:nvSpPr>
          <p:spPr>
            <a:xfrm>
              <a:off x="7732791" y="3622040"/>
              <a:ext cx="560344" cy="556240"/>
            </a:xfrm>
            <a:prstGeom prst="ellipse">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a:p>
          </p:txBody>
        </p:sp>
        <p:sp>
          <p:nvSpPr>
            <p:cNvPr id="43" name="楕円 42">
              <a:extLst>
                <a:ext uri="{FF2B5EF4-FFF2-40B4-BE49-F238E27FC236}">
                  <a16:creationId xmlns:a16="http://schemas.microsoft.com/office/drawing/2014/main" id="{698CE461-7157-E411-9854-661308706834}"/>
                </a:ext>
              </a:extLst>
            </p:cNvPr>
            <p:cNvSpPr/>
            <p:nvPr/>
          </p:nvSpPr>
          <p:spPr>
            <a:xfrm>
              <a:off x="7698549" y="5108056"/>
              <a:ext cx="560344" cy="556240"/>
            </a:xfrm>
            <a:prstGeom prst="ellipse">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a:p>
          </p:txBody>
        </p:sp>
        <p:sp>
          <p:nvSpPr>
            <p:cNvPr id="44" name="楕円 43">
              <a:extLst>
                <a:ext uri="{FF2B5EF4-FFF2-40B4-BE49-F238E27FC236}">
                  <a16:creationId xmlns:a16="http://schemas.microsoft.com/office/drawing/2014/main" id="{773B5B08-B679-5344-BF68-37512A98B6D9}"/>
                </a:ext>
              </a:extLst>
            </p:cNvPr>
            <p:cNvSpPr/>
            <p:nvPr/>
          </p:nvSpPr>
          <p:spPr>
            <a:xfrm>
              <a:off x="8604082" y="4995402"/>
              <a:ext cx="560344" cy="556240"/>
            </a:xfrm>
            <a:prstGeom prst="ellipse">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a:p>
          </p:txBody>
        </p:sp>
        <p:cxnSp>
          <p:nvCxnSpPr>
            <p:cNvPr id="48" name="直線矢印コネクタ 47">
              <a:extLst>
                <a:ext uri="{FF2B5EF4-FFF2-40B4-BE49-F238E27FC236}">
                  <a16:creationId xmlns:a16="http://schemas.microsoft.com/office/drawing/2014/main" id="{FFF13A35-2B56-FB83-BF01-508FC577D1D7}"/>
                </a:ext>
              </a:extLst>
            </p:cNvPr>
            <p:cNvCxnSpPr>
              <a:cxnSpLocks/>
            </p:cNvCxnSpPr>
            <p:nvPr/>
          </p:nvCxnSpPr>
          <p:spPr>
            <a:xfrm>
              <a:off x="6096750" y="4655525"/>
              <a:ext cx="1429925" cy="711453"/>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1" name="直線矢印コネクタ 50">
              <a:extLst>
                <a:ext uri="{FF2B5EF4-FFF2-40B4-BE49-F238E27FC236}">
                  <a16:creationId xmlns:a16="http://schemas.microsoft.com/office/drawing/2014/main" id="{AA749EA0-C694-4A03-40D6-81306ABB049C}"/>
                </a:ext>
              </a:extLst>
            </p:cNvPr>
            <p:cNvCxnSpPr>
              <a:cxnSpLocks/>
            </p:cNvCxnSpPr>
            <p:nvPr/>
          </p:nvCxnSpPr>
          <p:spPr>
            <a:xfrm flipV="1">
              <a:off x="6096000" y="3968844"/>
              <a:ext cx="1561613" cy="216690"/>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3" name="直線矢印コネクタ 52">
              <a:extLst>
                <a:ext uri="{FF2B5EF4-FFF2-40B4-BE49-F238E27FC236}">
                  <a16:creationId xmlns:a16="http://schemas.microsoft.com/office/drawing/2014/main" id="{F7CDAE92-C7DA-302C-1DC0-13CEB50C72B1}"/>
                </a:ext>
              </a:extLst>
            </p:cNvPr>
            <p:cNvCxnSpPr>
              <a:cxnSpLocks/>
            </p:cNvCxnSpPr>
            <p:nvPr/>
          </p:nvCxnSpPr>
          <p:spPr>
            <a:xfrm>
              <a:off x="6041893" y="4435055"/>
              <a:ext cx="2217000" cy="567748"/>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58" name="テキスト ボックス 57">
              <a:extLst>
                <a:ext uri="{FF2B5EF4-FFF2-40B4-BE49-F238E27FC236}">
                  <a16:creationId xmlns:a16="http://schemas.microsoft.com/office/drawing/2014/main" id="{977B0BCE-564A-085F-1353-F2CC66869C04}"/>
                </a:ext>
              </a:extLst>
            </p:cNvPr>
            <p:cNvSpPr txBox="1"/>
            <p:nvPr/>
          </p:nvSpPr>
          <p:spPr>
            <a:xfrm rot="21114549">
              <a:off x="6031562" y="3802748"/>
              <a:ext cx="1260636" cy="369332"/>
            </a:xfrm>
            <a:prstGeom prst="rect">
              <a:avLst/>
            </a:prstGeom>
            <a:noFill/>
          </p:spPr>
          <p:txBody>
            <a:bodyPr wrap="square" rtlCol="0">
              <a:spAutoFit/>
            </a:bodyPr>
            <a:lstStyle/>
            <a:p>
              <a:r>
                <a:rPr lang="ja-JP" altLang="en-US" b="1" dirty="0">
                  <a:solidFill>
                    <a:srgbClr val="7030A0"/>
                  </a:solidFill>
                  <a:latin typeface="メイリオ" panose="020B0604030504040204" pitchFamily="50" charset="-128"/>
                  <a:ea typeface="メイリオ" panose="020B0604030504040204" pitchFamily="50" charset="-128"/>
                </a:rPr>
                <a:t>ノイズ</a:t>
              </a:r>
              <a:endParaRPr kumimoji="1" lang="ja-JP" altLang="en-US" b="1" dirty="0">
                <a:solidFill>
                  <a:srgbClr val="7030A0"/>
                </a:solidFill>
                <a:latin typeface="メイリオ" panose="020B0604030504040204" pitchFamily="50" charset="-128"/>
                <a:ea typeface="メイリオ" panose="020B0604030504040204" pitchFamily="50" charset="-128"/>
              </a:endParaRPr>
            </a:p>
          </p:txBody>
        </p:sp>
      </p:grpSp>
      <p:pic>
        <p:nvPicPr>
          <p:cNvPr id="65" name="図 64" descr="図形">
            <a:extLst>
              <a:ext uri="{FF2B5EF4-FFF2-40B4-BE49-F238E27FC236}">
                <a16:creationId xmlns:a16="http://schemas.microsoft.com/office/drawing/2014/main" id="{EF6655F9-993F-E434-CBC1-2B51C39163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21135" y="2981619"/>
            <a:ext cx="4820970" cy="3603747"/>
          </a:xfrm>
          <a:prstGeom prst="rect">
            <a:avLst/>
          </a:prstGeom>
        </p:spPr>
      </p:pic>
    </p:spTree>
    <p:extLst>
      <p:ext uri="{BB962C8B-B14F-4D97-AF65-F5344CB8AC3E}">
        <p14:creationId xmlns:p14="http://schemas.microsoft.com/office/powerpoint/2010/main" val="3051824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dissolve">
                                      <p:cBhvr>
                                        <p:cTn id="7"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826" y="332"/>
            <a:ext cx="12192000" cy="6858000"/>
          </a:xfrm>
          <a:prstGeom prst="rect">
            <a:avLst/>
          </a:prstGeom>
        </p:spPr>
      </p:pic>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a:xfrm>
            <a:off x="209263" y="364841"/>
            <a:ext cx="11455400" cy="469900"/>
          </a:xfrm>
        </p:spPr>
        <p:txBody>
          <a:bodyPr>
            <a:normAutofit lnSpcReduction="10000"/>
          </a:bodyPr>
          <a:lstStyle/>
          <a:p>
            <a:r>
              <a:rPr lang="ja-JP" altLang="en-US" dirty="0">
                <a:latin typeface="メイリオ" panose="020B0604030504040204" pitchFamily="50" charset="-128"/>
                <a:ea typeface="メイリオ" panose="020B0604030504040204" pitchFamily="50" charset="-128"/>
              </a:rPr>
              <a:t>３</a:t>
            </a:r>
            <a:r>
              <a:rPr kumimoji="1" lang="ja-JP" altLang="en-US" dirty="0">
                <a:latin typeface="メイリオ" panose="020B0604030504040204" pitchFamily="50" charset="-128"/>
                <a:ea typeface="メイリオ" panose="020B0604030504040204" pitchFamily="50" charset="-128"/>
              </a:rPr>
              <a:t>．断面形状の同定　</a:t>
            </a:r>
            <a:r>
              <a:rPr kumimoji="1" lang="ja-JP" altLang="en-US" dirty="0">
                <a:solidFill>
                  <a:srgbClr val="7030A0"/>
                </a:solidFill>
                <a:latin typeface="メイリオ" panose="020B0604030504040204" pitchFamily="50" charset="-128"/>
                <a:ea typeface="メイリオ" panose="020B0604030504040204" pitchFamily="50" charset="-128"/>
              </a:rPr>
              <a:t>輪郭同定・特徴点座標取得</a:t>
            </a:r>
          </a:p>
          <a:p>
            <a:endParaRPr kumimoji="1" lang="en-US" altLang="ja-JP" sz="7000" b="1" dirty="0">
              <a:solidFill>
                <a:srgbClr val="7030A0"/>
              </a:solidFill>
              <a:latin typeface="メイリオ" panose="020B0604030504040204" pitchFamily="50" charset="-128"/>
              <a:ea typeface="メイリオ" panose="020B0604030504040204" pitchFamily="50" charset="-128"/>
            </a:endParaRPr>
          </a:p>
          <a:p>
            <a:endParaRPr kumimoji="1" lang="ja-JP" altLang="en-US" dirty="0"/>
          </a:p>
        </p:txBody>
      </p:sp>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45597" y="1023700"/>
            <a:ext cx="11219065" cy="915018"/>
          </a:xfrm>
        </p:spPr>
        <p:txBody>
          <a:bodyPr/>
          <a:lstStyle/>
          <a:p>
            <a:r>
              <a:rPr lang="ja-JP" altLang="en-US" dirty="0">
                <a:latin typeface="メイリオ" panose="020B0604030504040204" pitchFamily="50" charset="-128"/>
                <a:ea typeface="メイリオ" panose="020B0604030504040204" pitchFamily="50" charset="-128"/>
              </a:rPr>
              <a:t>点群を</a:t>
            </a:r>
            <a:r>
              <a:rPr lang="ja-JP" altLang="en-US" dirty="0">
                <a:solidFill>
                  <a:srgbClr val="7030A0"/>
                </a:solidFill>
                <a:latin typeface="メイリオ" panose="020B0604030504040204" pitchFamily="50" charset="-128"/>
                <a:ea typeface="メイリオ" panose="020B0604030504040204" pitchFamily="50" charset="-128"/>
              </a:rPr>
              <a:t>輪郭線分要素にグルーピング</a:t>
            </a:r>
            <a:r>
              <a:rPr lang="ja-JP" altLang="en-US" dirty="0">
                <a:latin typeface="メイリオ" panose="020B0604030504040204" pitchFamily="50" charset="-128"/>
                <a:ea typeface="メイリオ" panose="020B0604030504040204" pitchFamily="50" charset="-128"/>
              </a:rPr>
              <a:t>し，特徴点を同定</a:t>
            </a:r>
            <a:endParaRPr kumimoji="1" lang="ja-JP" altLang="en-US" dirty="0">
              <a:latin typeface="メイリオ" panose="020B0604030504040204" pitchFamily="50" charset="-128"/>
              <a:ea typeface="メイリオ" panose="020B0604030504040204" pitchFamily="50" charset="-128"/>
            </a:endParaRPr>
          </a:p>
        </p:txBody>
      </p:sp>
      <p:grpSp>
        <p:nvGrpSpPr>
          <p:cNvPr id="5" name="グループ化 4">
            <a:extLst>
              <a:ext uri="{FF2B5EF4-FFF2-40B4-BE49-F238E27FC236}">
                <a16:creationId xmlns:a16="http://schemas.microsoft.com/office/drawing/2014/main" id="{CBA06A8E-1449-9EDD-8BCC-FF8BF9B79CE4}"/>
              </a:ext>
            </a:extLst>
          </p:cNvPr>
          <p:cNvGrpSpPr/>
          <p:nvPr/>
        </p:nvGrpSpPr>
        <p:grpSpPr>
          <a:xfrm>
            <a:off x="445598" y="2014918"/>
            <a:ext cx="11101444" cy="640922"/>
            <a:chOff x="413313" y="2246211"/>
            <a:chExt cx="11101444" cy="717121"/>
          </a:xfrm>
          <a:solidFill>
            <a:schemeClr val="accent1">
              <a:lumMod val="20000"/>
              <a:lumOff val="80000"/>
            </a:schemeClr>
          </a:solidFill>
        </p:grpSpPr>
        <p:sp>
          <p:nvSpPr>
            <p:cNvPr id="6" name="フリーフォーム: 図形 5">
              <a:extLst>
                <a:ext uri="{FF2B5EF4-FFF2-40B4-BE49-F238E27FC236}">
                  <a16:creationId xmlns:a16="http://schemas.microsoft.com/office/drawing/2014/main" id="{8A6EEEED-ECB4-B099-A99A-294A6A1D48FA}"/>
                </a:ext>
              </a:extLst>
            </p:cNvPr>
            <p:cNvSpPr/>
            <p:nvPr/>
          </p:nvSpPr>
          <p:spPr>
            <a:xfrm>
              <a:off x="413313"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グルーピング</a:t>
              </a:r>
            </a:p>
          </p:txBody>
        </p:sp>
        <p:sp>
          <p:nvSpPr>
            <p:cNvPr id="7" name="フリーフォーム: 図形 6">
              <a:extLst>
                <a:ext uri="{FF2B5EF4-FFF2-40B4-BE49-F238E27FC236}">
                  <a16:creationId xmlns:a16="http://schemas.microsoft.com/office/drawing/2014/main" id="{38D89A77-2C73-8470-4E4C-957F9844E850}"/>
                </a:ext>
              </a:extLst>
            </p:cNvPr>
            <p:cNvSpPr/>
            <p:nvPr/>
          </p:nvSpPr>
          <p:spPr>
            <a:xfrm>
              <a:off x="3981635"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輪郭線分の同定</a:t>
              </a:r>
            </a:p>
          </p:txBody>
        </p:sp>
        <p:sp>
          <p:nvSpPr>
            <p:cNvPr id="8" name="フリーフォーム: 図形 7">
              <a:extLst>
                <a:ext uri="{FF2B5EF4-FFF2-40B4-BE49-F238E27FC236}">
                  <a16:creationId xmlns:a16="http://schemas.microsoft.com/office/drawing/2014/main" id="{1D39C6B2-0AC2-842D-A6C0-2CC5328D8E43}"/>
                </a:ext>
              </a:extLst>
            </p:cNvPr>
            <p:cNvSpPr/>
            <p:nvPr/>
          </p:nvSpPr>
          <p:spPr>
            <a:xfrm>
              <a:off x="7549956"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特徴点座標を取得</a:t>
              </a:r>
            </a:p>
          </p:txBody>
        </p:sp>
      </p:grpSp>
      <p:sp>
        <p:nvSpPr>
          <p:cNvPr id="22" name="フリーフォーム: 図形 21">
            <a:extLst>
              <a:ext uri="{FF2B5EF4-FFF2-40B4-BE49-F238E27FC236}">
                <a16:creationId xmlns:a16="http://schemas.microsoft.com/office/drawing/2014/main" id="{973836B4-BDC8-DB14-1D01-462D8E1BC5F3}"/>
              </a:ext>
            </a:extLst>
          </p:cNvPr>
          <p:cNvSpPr/>
          <p:nvPr/>
        </p:nvSpPr>
        <p:spPr>
          <a:xfrm>
            <a:off x="7650726" y="2012697"/>
            <a:ext cx="3964801" cy="640922"/>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solidFill>
            <a:schemeClr val="accent1">
              <a:lumMod val="20000"/>
              <a:lumOff val="80000"/>
            </a:schemeClr>
          </a:solidFill>
          <a:ln w="5715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b="1" kern="1200" dirty="0">
                <a:latin typeface="メイリオ" panose="020B0604030504040204" pitchFamily="50" charset="-128"/>
                <a:ea typeface="メイリオ" panose="020B0604030504040204" pitchFamily="50" charset="-128"/>
              </a:rPr>
              <a:t>特徴点座標を取得</a:t>
            </a:r>
          </a:p>
        </p:txBody>
      </p:sp>
      <p:grpSp>
        <p:nvGrpSpPr>
          <p:cNvPr id="86" name="グループ化 85">
            <a:extLst>
              <a:ext uri="{FF2B5EF4-FFF2-40B4-BE49-F238E27FC236}">
                <a16:creationId xmlns:a16="http://schemas.microsoft.com/office/drawing/2014/main" id="{53A154E1-B648-61E3-65D6-5E2A974B2AE6}"/>
              </a:ext>
            </a:extLst>
          </p:cNvPr>
          <p:cNvGrpSpPr/>
          <p:nvPr/>
        </p:nvGrpSpPr>
        <p:grpSpPr>
          <a:xfrm>
            <a:off x="445597" y="2815374"/>
            <a:ext cx="10972590" cy="3878982"/>
            <a:chOff x="509483" y="2868327"/>
            <a:chExt cx="10972590" cy="3878982"/>
          </a:xfrm>
        </p:grpSpPr>
        <p:grpSp>
          <p:nvGrpSpPr>
            <p:cNvPr id="85" name="グループ化 84">
              <a:extLst>
                <a:ext uri="{FF2B5EF4-FFF2-40B4-BE49-F238E27FC236}">
                  <a16:creationId xmlns:a16="http://schemas.microsoft.com/office/drawing/2014/main" id="{4F34BA3E-93D7-5476-F6F7-265482AE10A5}"/>
                </a:ext>
              </a:extLst>
            </p:cNvPr>
            <p:cNvGrpSpPr/>
            <p:nvPr/>
          </p:nvGrpSpPr>
          <p:grpSpPr>
            <a:xfrm>
              <a:off x="509483" y="2868327"/>
              <a:ext cx="10972590" cy="3878982"/>
              <a:chOff x="509483" y="2868327"/>
              <a:chExt cx="10972590" cy="3878982"/>
            </a:xfrm>
          </p:grpSpPr>
          <p:grpSp>
            <p:nvGrpSpPr>
              <p:cNvPr id="67" name="グループ化 66">
                <a:extLst>
                  <a:ext uri="{FF2B5EF4-FFF2-40B4-BE49-F238E27FC236}">
                    <a16:creationId xmlns:a16="http://schemas.microsoft.com/office/drawing/2014/main" id="{54B05488-4C65-4DB2-1E08-594A3F5DADF3}"/>
                  </a:ext>
                </a:extLst>
              </p:cNvPr>
              <p:cNvGrpSpPr/>
              <p:nvPr/>
            </p:nvGrpSpPr>
            <p:grpSpPr>
              <a:xfrm>
                <a:off x="509483" y="2868327"/>
                <a:ext cx="10972590" cy="3878982"/>
                <a:chOff x="516976" y="2868327"/>
                <a:chExt cx="10972590" cy="3878982"/>
              </a:xfrm>
            </p:grpSpPr>
            <p:grpSp>
              <p:nvGrpSpPr>
                <p:cNvPr id="75" name="グループ化 74">
                  <a:extLst>
                    <a:ext uri="{FF2B5EF4-FFF2-40B4-BE49-F238E27FC236}">
                      <a16:creationId xmlns:a16="http://schemas.microsoft.com/office/drawing/2014/main" id="{2CF0EF42-80BA-90B4-0F26-3615641B6F42}"/>
                    </a:ext>
                  </a:extLst>
                </p:cNvPr>
                <p:cNvGrpSpPr/>
                <p:nvPr/>
              </p:nvGrpSpPr>
              <p:grpSpPr>
                <a:xfrm>
                  <a:off x="516976" y="2868327"/>
                  <a:ext cx="10972590" cy="3878982"/>
                  <a:chOff x="6156767" y="2680779"/>
                  <a:chExt cx="5149364" cy="2487594"/>
                </a:xfrm>
              </p:grpSpPr>
              <p:sp>
                <p:nvSpPr>
                  <p:cNvPr id="78" name="フローチャート: 処理 77">
                    <a:extLst>
                      <a:ext uri="{FF2B5EF4-FFF2-40B4-BE49-F238E27FC236}">
                        <a16:creationId xmlns:a16="http://schemas.microsoft.com/office/drawing/2014/main" id="{DD9978BD-47C1-32B7-9404-D248802FE6F7}"/>
                      </a:ext>
                    </a:extLst>
                  </p:cNvPr>
                  <p:cNvSpPr/>
                  <p:nvPr/>
                </p:nvSpPr>
                <p:spPr>
                  <a:xfrm>
                    <a:off x="6166865" y="2680779"/>
                    <a:ext cx="5139266" cy="2487594"/>
                  </a:xfrm>
                  <a:prstGeom prst="flowChartProcess">
                    <a:avLst/>
                  </a:prstGeom>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79" name="テキスト ボックス 78">
                    <a:extLst>
                      <a:ext uri="{FF2B5EF4-FFF2-40B4-BE49-F238E27FC236}">
                        <a16:creationId xmlns:a16="http://schemas.microsoft.com/office/drawing/2014/main" id="{B2F0B55C-6F26-8DF1-6CCB-0712CA3B230B}"/>
                      </a:ext>
                    </a:extLst>
                  </p:cNvPr>
                  <p:cNvSpPr txBox="1"/>
                  <p:nvPr/>
                </p:nvSpPr>
                <p:spPr>
                  <a:xfrm>
                    <a:off x="6156767" y="2766522"/>
                    <a:ext cx="4746118" cy="1440855"/>
                  </a:xfrm>
                  <a:prstGeom prst="rect">
                    <a:avLst/>
                  </a:prstGeom>
                  <a:noFill/>
                </p:spPr>
                <p:txBody>
                  <a:bodyPr wrap="square" rtlCol="0">
                    <a:spAutoFit/>
                  </a:bodyPr>
                  <a:lstStyle/>
                  <a:p>
                    <a:r>
                      <a:rPr lang="ja-JP" altLang="en-US" sz="2000" b="1" dirty="0">
                        <a:solidFill>
                          <a:srgbClr val="7030A0"/>
                        </a:solidFill>
                        <a:latin typeface="メイリオ" panose="020B0604030504040204" pitchFamily="50" charset="-128"/>
                        <a:ea typeface="メイリオ" panose="020B0604030504040204" pitchFamily="50" charset="-128"/>
                      </a:rPr>
                      <a:t>　</a:t>
                    </a:r>
                    <a:r>
                      <a:rPr kumimoji="1" lang="ja-JP" altLang="en-US" sz="2000" b="1" dirty="0">
                        <a:solidFill>
                          <a:srgbClr val="7030A0"/>
                        </a:solidFill>
                        <a:latin typeface="メイリオ" panose="020B0604030504040204" pitchFamily="50" charset="-128"/>
                        <a:ea typeface="メイリオ" panose="020B0604030504040204" pitchFamily="50" charset="-128"/>
                      </a:rPr>
                      <a:t>断面の特徴点を同定</a:t>
                    </a:r>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p:txBody>
              </p:sp>
              <p:sp>
                <p:nvSpPr>
                  <p:cNvPr id="80" name="テキスト ボックス 79">
                    <a:extLst>
                      <a:ext uri="{FF2B5EF4-FFF2-40B4-BE49-F238E27FC236}">
                        <a16:creationId xmlns:a16="http://schemas.microsoft.com/office/drawing/2014/main" id="{D6608A1C-B326-EF28-5CB5-0C31C53ADD6F}"/>
                      </a:ext>
                    </a:extLst>
                  </p:cNvPr>
                  <p:cNvSpPr txBox="1"/>
                  <p:nvPr/>
                </p:nvSpPr>
                <p:spPr>
                  <a:xfrm>
                    <a:off x="6403486" y="3124378"/>
                    <a:ext cx="2245586" cy="453968"/>
                  </a:xfrm>
                  <a:prstGeom prst="rect">
                    <a:avLst/>
                  </a:prstGeom>
                  <a:noFill/>
                </p:spPr>
                <p:txBody>
                  <a:bodyPr wrap="square" rtlCol="0">
                    <a:spAutoFit/>
                  </a:bodyPr>
                  <a:lstStyle/>
                  <a:p>
                    <a:r>
                      <a:rPr kumimoji="1" lang="ja-JP" altLang="en-US" sz="2000" b="1" dirty="0">
                        <a:latin typeface="メイリオ" panose="020B0604030504040204" pitchFamily="50" charset="-128"/>
                        <a:ea typeface="メイリオ" panose="020B0604030504040204" pitchFamily="50" charset="-128"/>
                      </a:rPr>
                      <a:t>輪郭線分の交点</a:t>
                    </a:r>
                    <a:r>
                      <a:rPr kumimoji="1" lang="ja-JP" altLang="en-US" sz="2000" dirty="0">
                        <a:latin typeface="メイリオ" panose="020B0604030504040204" pitchFamily="50" charset="-128"/>
                        <a:ea typeface="メイリオ" panose="020B0604030504040204" pitchFamily="50" charset="-128"/>
                      </a:rPr>
                      <a:t>から特徴点（頂点）</a:t>
                    </a:r>
                    <a:endParaRPr kumimoji="1" lang="en-US" altLang="ja-JP" sz="2000" dirty="0">
                      <a:latin typeface="メイリオ" panose="020B0604030504040204" pitchFamily="50" charset="-128"/>
                      <a:ea typeface="メイリオ" panose="020B0604030504040204" pitchFamily="50" charset="-128"/>
                    </a:endParaRPr>
                  </a:p>
                  <a:p>
                    <a:r>
                      <a:rPr lang="ja-JP" altLang="en-US" sz="2000" dirty="0">
                        <a:latin typeface="メイリオ" panose="020B0604030504040204" pitchFamily="50" charset="-128"/>
                        <a:ea typeface="メイリオ" panose="020B0604030504040204" pitchFamily="50" charset="-128"/>
                      </a:rPr>
                      <a:t>を決定し，断面寸法を算定</a:t>
                    </a:r>
                    <a:endParaRPr kumimoji="1" lang="en-US" altLang="ja-JP" sz="2000" dirty="0">
                      <a:latin typeface="メイリオ" panose="020B0604030504040204" pitchFamily="50" charset="-128"/>
                      <a:ea typeface="メイリオ" panose="020B0604030504040204" pitchFamily="50" charset="-128"/>
                    </a:endParaRPr>
                  </a:p>
                </p:txBody>
              </p:sp>
              <p:sp>
                <p:nvSpPr>
                  <p:cNvPr id="81" name="テキスト ボックス 80">
                    <a:extLst>
                      <a:ext uri="{FF2B5EF4-FFF2-40B4-BE49-F238E27FC236}">
                        <a16:creationId xmlns:a16="http://schemas.microsoft.com/office/drawing/2014/main" id="{90692B8F-E880-D43B-9F99-54866389E9E1}"/>
                      </a:ext>
                    </a:extLst>
                  </p:cNvPr>
                  <p:cNvSpPr txBox="1"/>
                  <p:nvPr/>
                </p:nvSpPr>
                <p:spPr>
                  <a:xfrm>
                    <a:off x="6429042" y="4355876"/>
                    <a:ext cx="4616894" cy="256591"/>
                  </a:xfrm>
                  <a:prstGeom prst="rect">
                    <a:avLst/>
                  </a:prstGeom>
                  <a:noFill/>
                </p:spPr>
                <p:txBody>
                  <a:bodyPr wrap="square" rtlCol="0">
                    <a:spAutoFit/>
                  </a:bodyPr>
                  <a:lstStyle/>
                  <a:p>
                    <a:endParaRPr lang="en-US" altLang="ja-JP" sz="2000" dirty="0">
                      <a:latin typeface="メイリオ" panose="020B0604030504040204" pitchFamily="50" charset="-128"/>
                      <a:ea typeface="メイリオ" panose="020B0604030504040204" pitchFamily="50" charset="-128"/>
                    </a:endParaRPr>
                  </a:p>
                </p:txBody>
              </p:sp>
            </p:grpSp>
            <p:sp>
              <p:nvSpPr>
                <p:cNvPr id="77" name="テキスト ボックス 76">
                  <a:extLst>
                    <a:ext uri="{FF2B5EF4-FFF2-40B4-BE49-F238E27FC236}">
                      <a16:creationId xmlns:a16="http://schemas.microsoft.com/office/drawing/2014/main" id="{00281166-147E-564A-9363-4192572AD6C3}"/>
                    </a:ext>
                  </a:extLst>
                </p:cNvPr>
                <p:cNvSpPr txBox="1"/>
                <p:nvPr/>
              </p:nvSpPr>
              <p:spPr>
                <a:xfrm>
                  <a:off x="1064219" y="5372636"/>
                  <a:ext cx="4785037" cy="400110"/>
                </a:xfrm>
                <a:prstGeom prst="rect">
                  <a:avLst/>
                </a:prstGeom>
                <a:noFill/>
              </p:spPr>
              <p:txBody>
                <a:bodyPr wrap="square" rtlCol="0">
                  <a:spAutoFit/>
                </a:bodyPr>
                <a:lstStyle/>
                <a:p>
                  <a:endParaRPr lang="en-US" altLang="ja-JP" sz="2000" dirty="0">
                    <a:latin typeface="メイリオ" panose="020B0604030504040204" pitchFamily="50" charset="-128"/>
                    <a:ea typeface="メイリオ" panose="020B0604030504040204" pitchFamily="50" charset="-128"/>
                  </a:endParaRPr>
                </a:p>
              </p:txBody>
            </p:sp>
          </p:grpSp>
          <p:pic>
            <p:nvPicPr>
              <p:cNvPr id="84" name="図 83" descr="グラフ">
                <a:extLst>
                  <a:ext uri="{FF2B5EF4-FFF2-40B4-BE49-F238E27FC236}">
                    <a16:creationId xmlns:a16="http://schemas.microsoft.com/office/drawing/2014/main" id="{7E384B93-900C-AE94-BBED-0488972966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14028" y="3046376"/>
                <a:ext cx="4813503" cy="3601279"/>
              </a:xfrm>
              <a:prstGeom prst="rect">
                <a:avLst/>
              </a:prstGeom>
            </p:spPr>
          </p:pic>
        </p:grpSp>
        <p:sp>
          <p:nvSpPr>
            <p:cNvPr id="82" name="テキスト ボックス 81">
              <a:extLst>
                <a:ext uri="{FF2B5EF4-FFF2-40B4-BE49-F238E27FC236}">
                  <a16:creationId xmlns:a16="http://schemas.microsoft.com/office/drawing/2014/main" id="{667545E1-E7F0-FFB2-83B9-3601A110CE2C}"/>
                </a:ext>
              </a:extLst>
            </p:cNvPr>
            <p:cNvSpPr txBox="1"/>
            <p:nvPr/>
          </p:nvSpPr>
          <p:spPr>
            <a:xfrm>
              <a:off x="1028877" y="5165049"/>
              <a:ext cx="4785036" cy="707886"/>
            </a:xfrm>
            <a:prstGeom prst="rect">
              <a:avLst/>
            </a:prstGeom>
            <a:noFill/>
          </p:spPr>
          <p:txBody>
            <a:bodyPr wrap="square" rtlCol="0">
              <a:spAutoFit/>
            </a:bodyPr>
            <a:lstStyle/>
            <a:p>
              <a:r>
                <a:rPr kumimoji="1" lang="ja-JP" altLang="en-US" sz="2000" dirty="0">
                  <a:latin typeface="メイリオ" panose="020B0604030504040204" pitchFamily="50" charset="-128"/>
                  <a:ea typeface="メイリオ" panose="020B0604030504040204" pitchFamily="50" charset="-128"/>
                </a:rPr>
                <a:t>これらを</a:t>
              </a:r>
              <a:r>
                <a:rPr kumimoji="1" lang="ja-JP" altLang="en-US" sz="2000" b="1" u="sng" dirty="0">
                  <a:latin typeface="メイリオ" panose="020B0604030504040204" pitchFamily="50" charset="-128"/>
                  <a:ea typeface="メイリオ" panose="020B0604030504040204" pitchFamily="50" charset="-128"/>
                </a:rPr>
                <a:t>各断面で行うことで</a:t>
              </a:r>
              <a:endParaRPr kumimoji="1" lang="en-US" altLang="ja-JP" sz="2000" b="1" u="sng" dirty="0">
                <a:latin typeface="メイリオ" panose="020B0604030504040204" pitchFamily="50" charset="-128"/>
                <a:ea typeface="メイリオ" panose="020B0604030504040204" pitchFamily="50" charset="-128"/>
              </a:endParaRPr>
            </a:p>
            <a:p>
              <a:r>
                <a:rPr lang="ja-JP" altLang="en-US" sz="2000" b="1" dirty="0">
                  <a:solidFill>
                    <a:srgbClr val="7030A0"/>
                  </a:solidFill>
                  <a:latin typeface="メイリオ" panose="020B0604030504040204" pitchFamily="50" charset="-128"/>
                  <a:ea typeface="メイリオ" panose="020B0604030504040204" pitchFamily="50" charset="-128"/>
                </a:rPr>
                <a:t>　</a:t>
              </a:r>
              <a:r>
                <a:rPr lang="ja-JP" altLang="en-US" sz="2000" b="1" u="sng" dirty="0">
                  <a:solidFill>
                    <a:srgbClr val="7030A0"/>
                  </a:solidFill>
                  <a:latin typeface="メイリオ" panose="020B0604030504040204" pitchFamily="50" charset="-128"/>
                  <a:ea typeface="メイリオ" panose="020B0604030504040204" pitchFamily="50" charset="-128"/>
                </a:rPr>
                <a:t>三次元的なはりの形状が求められる</a:t>
              </a:r>
              <a:endParaRPr kumimoji="1" lang="en-US" altLang="ja-JP" sz="2000" b="1" u="sng" dirty="0">
                <a:solidFill>
                  <a:srgbClr val="7030A0"/>
                </a:solidFill>
                <a:latin typeface="メイリオ" panose="020B0604030504040204" pitchFamily="50" charset="-128"/>
                <a:ea typeface="メイリオ" panose="020B0604030504040204" pitchFamily="50" charset="-128"/>
              </a:endParaRPr>
            </a:p>
          </p:txBody>
        </p:sp>
      </p:grpSp>
      <p:pic>
        <p:nvPicPr>
          <p:cNvPr id="88" name="図 87" descr="アンテナ が含まれている画像">
            <a:extLst>
              <a:ext uri="{FF2B5EF4-FFF2-40B4-BE49-F238E27FC236}">
                <a16:creationId xmlns:a16="http://schemas.microsoft.com/office/drawing/2014/main" id="{DC9DD2FE-3B8E-C06B-2DB1-24791E067C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86648" y="3022986"/>
            <a:ext cx="4766062" cy="357171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873194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additive="base">
                                        <p:cTn id="7" dur="500" fill="hold"/>
                                        <p:tgtEl>
                                          <p:spTgt spid="88"/>
                                        </p:tgtEl>
                                        <p:attrNameLst>
                                          <p:attrName>ppt_x</p:attrName>
                                        </p:attrNameLst>
                                      </p:cBhvr>
                                      <p:tavLst>
                                        <p:tav tm="0">
                                          <p:val>
                                            <p:strVal val="#ppt_x"/>
                                          </p:val>
                                        </p:tav>
                                        <p:tav tm="100000">
                                          <p:val>
                                            <p:strVal val="#ppt_x"/>
                                          </p:val>
                                        </p:tav>
                                      </p:tavLst>
                                    </p:anim>
                                    <p:anim calcmode="lin" valueType="num">
                                      <p:cBhvr additive="base">
                                        <p:cTn id="8" dur="500" fill="hold"/>
                                        <p:tgtEl>
                                          <p:spTgt spid="8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51693" y="1005485"/>
            <a:ext cx="11288614" cy="915018"/>
          </a:xfrm>
        </p:spPr>
        <p:txBody>
          <a:bodyPr/>
          <a:lstStyle/>
          <a:p>
            <a:r>
              <a:rPr lang="ja-JP" altLang="en-US" dirty="0">
                <a:solidFill>
                  <a:srgbClr val="7030A0"/>
                </a:solidFill>
                <a:latin typeface="メイリオ" panose="020B0604030504040204" pitchFamily="50" charset="-128"/>
                <a:ea typeface="メイリオ" panose="020B0604030504040204" pitchFamily="50" charset="-128"/>
              </a:rPr>
              <a:t>点群処理による推定値</a:t>
            </a:r>
            <a:r>
              <a:rPr lang="ja-JP" altLang="en-US" dirty="0">
                <a:latin typeface="メイリオ" panose="020B0604030504040204" pitchFamily="50" charset="-128"/>
                <a:ea typeface="メイリオ" panose="020B0604030504040204" pitchFamily="50" charset="-128"/>
              </a:rPr>
              <a:t>と</a:t>
            </a:r>
            <a:r>
              <a:rPr lang="ja-JP" altLang="en-US" dirty="0">
                <a:solidFill>
                  <a:srgbClr val="7030A0"/>
                </a:solidFill>
                <a:latin typeface="メイリオ" panose="020B0604030504040204" pitchFamily="50" charset="-128"/>
                <a:ea typeface="メイリオ" panose="020B0604030504040204" pitchFamily="50" charset="-128"/>
              </a:rPr>
              <a:t>実測値</a:t>
            </a:r>
            <a:r>
              <a:rPr lang="ja-JP" altLang="en-US">
                <a:latin typeface="メイリオ" panose="020B0604030504040204" pitchFamily="50" charset="-128"/>
                <a:ea typeface="メイリオ" panose="020B0604030504040204" pitchFamily="50" charset="-128"/>
              </a:rPr>
              <a:t>（ノギス）</a:t>
            </a:r>
            <a:r>
              <a:rPr lang="ja-JP" altLang="en-US" dirty="0">
                <a:latin typeface="メイリオ" panose="020B0604030504040204" pitchFamily="50" charset="-128"/>
                <a:ea typeface="メイリオ" panose="020B0604030504040204" pitchFamily="50" charset="-128"/>
              </a:rPr>
              <a:t>を比較</a:t>
            </a:r>
            <a:endParaRPr kumimoji="1" lang="ja-JP" altLang="en-US" dirty="0">
              <a:latin typeface="メイリオ" panose="020B0604030504040204" pitchFamily="50" charset="-128"/>
              <a:ea typeface="メイリオ" panose="020B0604030504040204" pitchFamily="50" charset="-128"/>
            </a:endParaRPr>
          </a:p>
        </p:txBody>
      </p:sp>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p:txBody>
          <a:bodyPr>
            <a:normAutofit lnSpcReduction="10000"/>
          </a:bodyPr>
          <a:lstStyle/>
          <a:p>
            <a:r>
              <a:rPr lang="ja-JP" altLang="en-US" dirty="0">
                <a:latin typeface="メイリオ" panose="020B0604030504040204" pitchFamily="50" charset="-128"/>
                <a:ea typeface="メイリオ" panose="020B0604030504040204" pitchFamily="50" charset="-128"/>
              </a:rPr>
              <a:t>トラス型実験供試体の</a:t>
            </a:r>
            <a:r>
              <a:rPr lang="en-US" altLang="ja-JP" dirty="0">
                <a:latin typeface="メイリオ" panose="020B0604030504040204" pitchFamily="50" charset="-128"/>
                <a:ea typeface="メイリオ" panose="020B0604030504040204" pitchFamily="50" charset="-128"/>
              </a:rPr>
              <a:t>H</a:t>
            </a:r>
            <a:r>
              <a:rPr lang="ja-JP" altLang="en-US" dirty="0">
                <a:latin typeface="メイリオ" panose="020B0604030504040204" pitchFamily="50" charset="-128"/>
                <a:ea typeface="メイリオ" panose="020B0604030504040204" pitchFamily="50" charset="-128"/>
              </a:rPr>
              <a:t>形鋼部材の形状同定の例</a:t>
            </a:r>
            <a:endParaRPr kumimoji="1" lang="ja-JP" altLang="en-US" dirty="0"/>
          </a:p>
        </p:txBody>
      </p:sp>
      <p:grpSp>
        <p:nvGrpSpPr>
          <p:cNvPr id="9" name="グループ化 8">
            <a:extLst>
              <a:ext uri="{FF2B5EF4-FFF2-40B4-BE49-F238E27FC236}">
                <a16:creationId xmlns:a16="http://schemas.microsoft.com/office/drawing/2014/main" id="{7616996E-DF26-1856-2631-2A7137298013}"/>
              </a:ext>
            </a:extLst>
          </p:cNvPr>
          <p:cNvGrpSpPr/>
          <p:nvPr/>
        </p:nvGrpSpPr>
        <p:grpSpPr>
          <a:xfrm>
            <a:off x="8544910" y="1886923"/>
            <a:ext cx="3231627" cy="2218351"/>
            <a:chOff x="5045821" y="1889075"/>
            <a:chExt cx="5293624" cy="2373602"/>
          </a:xfrm>
        </p:grpSpPr>
        <p:pic>
          <p:nvPicPr>
            <p:cNvPr id="3" name="図 2">
              <a:extLst>
                <a:ext uri="{FF2B5EF4-FFF2-40B4-BE49-F238E27FC236}">
                  <a16:creationId xmlns:a16="http://schemas.microsoft.com/office/drawing/2014/main" id="{9B3E17ED-0D66-5D12-6C53-C7EAB1604BF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045821" y="2324652"/>
              <a:ext cx="5293624" cy="1938025"/>
            </a:xfrm>
            <a:prstGeom prst="rect">
              <a:avLst/>
            </a:prstGeom>
            <a:noFill/>
            <a:ln>
              <a:noFill/>
            </a:ln>
          </p:spPr>
        </p:pic>
        <p:sp>
          <p:nvSpPr>
            <p:cNvPr id="8" name="テキスト ボックス 7">
              <a:extLst>
                <a:ext uri="{FF2B5EF4-FFF2-40B4-BE49-F238E27FC236}">
                  <a16:creationId xmlns:a16="http://schemas.microsoft.com/office/drawing/2014/main" id="{16B07F79-1295-522D-DAE5-476CC9F3F318}"/>
                </a:ext>
              </a:extLst>
            </p:cNvPr>
            <p:cNvSpPr txBox="1"/>
            <p:nvPr/>
          </p:nvSpPr>
          <p:spPr>
            <a:xfrm>
              <a:off x="6071225" y="1889075"/>
              <a:ext cx="3420626" cy="428112"/>
            </a:xfrm>
            <a:prstGeom prst="rect">
              <a:avLst/>
            </a:prstGeom>
            <a:noFill/>
          </p:spPr>
          <p:txBody>
            <a:bodyPr wrap="square" rtlCol="0">
              <a:spAutoFit/>
            </a:bodyPr>
            <a:lstStyle/>
            <a:p>
              <a:r>
                <a:rPr kumimoji="1" lang="ja-JP" altLang="en-US" sz="2000" b="1" dirty="0">
                  <a:latin typeface="メイリオ" panose="020B0604030504040204" pitchFamily="50" charset="-128"/>
                  <a:ea typeface="メイリオ" panose="020B0604030504040204" pitchFamily="50" charset="-128"/>
                </a:rPr>
                <a:t>実測値</a:t>
              </a:r>
              <a:r>
                <a:rPr lang="ja-JP" altLang="en-US" sz="2000" b="1" dirty="0">
                  <a:latin typeface="メイリオ" panose="020B0604030504040204" pitchFamily="50" charset="-128"/>
                  <a:ea typeface="メイリオ" panose="020B0604030504040204" pitchFamily="50" charset="-128"/>
                </a:rPr>
                <a:t>との</a:t>
              </a:r>
              <a:r>
                <a:rPr kumimoji="1" lang="ja-JP" altLang="en-US" sz="2000" b="1" dirty="0">
                  <a:latin typeface="メイリオ" panose="020B0604030504040204" pitchFamily="50" charset="-128"/>
                  <a:ea typeface="メイリオ" panose="020B0604030504040204" pitchFamily="50" charset="-128"/>
                </a:rPr>
                <a:t>比較</a:t>
              </a:r>
            </a:p>
          </p:txBody>
        </p:sp>
      </p:grpSp>
      <p:grpSp>
        <p:nvGrpSpPr>
          <p:cNvPr id="14" name="グループ化 13">
            <a:extLst>
              <a:ext uri="{FF2B5EF4-FFF2-40B4-BE49-F238E27FC236}">
                <a16:creationId xmlns:a16="http://schemas.microsoft.com/office/drawing/2014/main" id="{D1717658-B662-AB62-579B-11D2B292F2EB}"/>
              </a:ext>
            </a:extLst>
          </p:cNvPr>
          <p:cNvGrpSpPr/>
          <p:nvPr/>
        </p:nvGrpSpPr>
        <p:grpSpPr>
          <a:xfrm>
            <a:off x="4683028" y="1920503"/>
            <a:ext cx="4297231" cy="3524209"/>
            <a:chOff x="596121" y="1844683"/>
            <a:chExt cx="2965889" cy="2290856"/>
          </a:xfrm>
        </p:grpSpPr>
        <p:pic>
          <p:nvPicPr>
            <p:cNvPr id="11" name="図 10">
              <a:extLst>
                <a:ext uri="{FF2B5EF4-FFF2-40B4-BE49-F238E27FC236}">
                  <a16:creationId xmlns:a16="http://schemas.microsoft.com/office/drawing/2014/main" id="{64561C26-0732-94AD-8FB9-E19A5D1A6CDB}"/>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96121" y="1844683"/>
              <a:ext cx="2528079" cy="1993380"/>
            </a:xfrm>
            <a:prstGeom prst="rect">
              <a:avLst/>
            </a:prstGeom>
            <a:ln>
              <a:noFill/>
            </a:ln>
            <a:effectLst>
              <a:outerShdw blurRad="190500" algn="tl" rotWithShape="0">
                <a:srgbClr val="000000">
                  <a:alpha val="70000"/>
                </a:srgbClr>
              </a:outerShdw>
            </a:effectLst>
          </p:spPr>
        </p:pic>
        <p:sp>
          <p:nvSpPr>
            <p:cNvPr id="15" name="テキスト ボックス 14">
              <a:extLst>
                <a:ext uri="{FF2B5EF4-FFF2-40B4-BE49-F238E27FC236}">
                  <a16:creationId xmlns:a16="http://schemas.microsoft.com/office/drawing/2014/main" id="{CF15FC0E-EA7E-A002-6040-8572368641F9}"/>
                </a:ext>
              </a:extLst>
            </p:cNvPr>
            <p:cNvSpPr txBox="1"/>
            <p:nvPr/>
          </p:nvSpPr>
          <p:spPr>
            <a:xfrm>
              <a:off x="960740" y="3870150"/>
              <a:ext cx="2601270" cy="265389"/>
            </a:xfrm>
            <a:prstGeom prst="rect">
              <a:avLst/>
            </a:prstGeom>
            <a:noFill/>
          </p:spPr>
          <p:txBody>
            <a:bodyPr wrap="square" rtlCol="0">
              <a:spAutoFit/>
            </a:bodyPr>
            <a:lstStyle/>
            <a:p>
              <a:r>
                <a:rPr kumimoji="1" lang="ja-JP" altLang="en-US" sz="2000" b="1" dirty="0"/>
                <a:t>　 点群処理の結果</a:t>
              </a:r>
            </a:p>
          </p:txBody>
        </p:sp>
      </p:grpSp>
      <p:sp>
        <p:nvSpPr>
          <p:cNvPr id="6" name="テキスト ボックス 5">
            <a:extLst>
              <a:ext uri="{FF2B5EF4-FFF2-40B4-BE49-F238E27FC236}">
                <a16:creationId xmlns:a16="http://schemas.microsoft.com/office/drawing/2014/main" id="{34571ADF-3ECF-4D93-FCD2-44CEE5F9BD13}"/>
              </a:ext>
            </a:extLst>
          </p:cNvPr>
          <p:cNvSpPr txBox="1"/>
          <p:nvPr/>
        </p:nvSpPr>
        <p:spPr>
          <a:xfrm>
            <a:off x="103632" y="6113182"/>
            <a:ext cx="13138254" cy="646331"/>
          </a:xfrm>
          <a:prstGeom prst="rect">
            <a:avLst/>
          </a:prstGeom>
          <a:noFill/>
        </p:spPr>
        <p:txBody>
          <a:bodyPr wrap="square">
            <a:spAutoFit/>
          </a:bodyPr>
          <a:lstStyle/>
          <a:p>
            <a:r>
              <a:rPr lang="ja-JP" altLang="en-US" sz="3600" b="1" u="sng" dirty="0">
                <a:solidFill>
                  <a:srgbClr val="7030A0"/>
                </a:solidFill>
                <a:latin typeface="メイリオ" panose="020B0604030504040204" pitchFamily="50" charset="-128"/>
                <a:ea typeface="メイリオ" panose="020B0604030504040204" pitchFamily="50" charset="-128"/>
              </a:rPr>
              <a:t>フランジ厚さで誤差５％，それ以外で２％以内</a:t>
            </a:r>
            <a:r>
              <a:rPr lang="ja-JP" altLang="en-US" sz="3600" b="1" u="sng" dirty="0">
                <a:latin typeface="メイリオ" panose="020B0604030504040204" pitchFamily="50" charset="-128"/>
                <a:ea typeface="メイリオ" panose="020B0604030504040204" pitchFamily="50" charset="-128"/>
              </a:rPr>
              <a:t>に収まった</a:t>
            </a:r>
            <a:endParaRPr lang="ja-JP" altLang="en-US" sz="3600" b="1" u="sng" dirty="0"/>
          </a:p>
        </p:txBody>
      </p:sp>
      <p:sp>
        <p:nvSpPr>
          <p:cNvPr id="19" name="テキスト ボックス 18">
            <a:extLst>
              <a:ext uri="{FF2B5EF4-FFF2-40B4-BE49-F238E27FC236}">
                <a16:creationId xmlns:a16="http://schemas.microsoft.com/office/drawing/2014/main" id="{915AFEEC-D9E9-7E22-3E63-51F27A5B1585}"/>
              </a:ext>
            </a:extLst>
          </p:cNvPr>
          <p:cNvSpPr txBox="1"/>
          <p:nvPr/>
        </p:nvSpPr>
        <p:spPr>
          <a:xfrm>
            <a:off x="9684319" y="5734649"/>
            <a:ext cx="2494000" cy="400110"/>
          </a:xfrm>
          <a:prstGeom prst="rect">
            <a:avLst/>
          </a:prstGeom>
          <a:noFill/>
        </p:spPr>
        <p:txBody>
          <a:bodyPr wrap="square" rtlCol="0">
            <a:spAutoFit/>
          </a:bodyPr>
          <a:lstStyle/>
          <a:p>
            <a:r>
              <a:rPr lang="ja-JP" altLang="en-US" sz="2000" b="1" dirty="0">
                <a:latin typeface="メイリオ" panose="020B0604030504040204" pitchFamily="50" charset="-128"/>
                <a:ea typeface="メイリオ" panose="020B0604030504040204" pitchFamily="50" charset="-128"/>
              </a:rPr>
              <a:t>規格値</a:t>
            </a:r>
            <a:endParaRPr kumimoji="1" lang="ja-JP" altLang="en-US" sz="2000" b="1" dirty="0">
              <a:latin typeface="メイリオ" panose="020B0604030504040204" pitchFamily="50" charset="-128"/>
              <a:ea typeface="メイリオ" panose="020B0604030504040204" pitchFamily="50" charset="-128"/>
            </a:endParaRPr>
          </a:p>
        </p:txBody>
      </p:sp>
      <p:pic>
        <p:nvPicPr>
          <p:cNvPr id="24" name="図 23" descr="ダイアグラム">
            <a:extLst>
              <a:ext uri="{FF2B5EF4-FFF2-40B4-BE49-F238E27FC236}">
                <a16:creationId xmlns:a16="http://schemas.microsoft.com/office/drawing/2014/main" id="{5999BC06-CEAC-EC0B-4D43-E4E42086FF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44665" y="4182776"/>
            <a:ext cx="2032116" cy="1495948"/>
          </a:xfrm>
          <a:prstGeom prst="rect">
            <a:avLst/>
          </a:prstGeom>
          <a:ln>
            <a:noFill/>
          </a:ln>
          <a:effectLst>
            <a:outerShdw blurRad="190500" algn="tl" rotWithShape="0">
              <a:srgbClr val="000000">
                <a:alpha val="70000"/>
              </a:srgbClr>
            </a:outerShdw>
          </a:effectLst>
        </p:spPr>
      </p:pic>
      <p:sp>
        <p:nvSpPr>
          <p:cNvPr id="21" name="テキスト ボックス 20">
            <a:extLst>
              <a:ext uri="{FF2B5EF4-FFF2-40B4-BE49-F238E27FC236}">
                <a16:creationId xmlns:a16="http://schemas.microsoft.com/office/drawing/2014/main" id="{9C580348-C5F6-49E0-9844-7BE18CC8FBB8}"/>
              </a:ext>
            </a:extLst>
          </p:cNvPr>
          <p:cNvSpPr txBox="1"/>
          <p:nvPr/>
        </p:nvSpPr>
        <p:spPr>
          <a:xfrm>
            <a:off x="630621" y="2302443"/>
            <a:ext cx="2260735" cy="646331"/>
          </a:xfrm>
          <a:prstGeom prst="rect">
            <a:avLst/>
          </a:prstGeom>
          <a:noFill/>
        </p:spPr>
        <p:txBody>
          <a:bodyPr wrap="square" rtlCol="0">
            <a:spAutoFit/>
          </a:bodyPr>
          <a:lstStyle/>
          <a:p>
            <a:r>
              <a:rPr kumimoji="1" lang="ja-JP" altLang="en-US" dirty="0"/>
              <a:t>トラスの供画像貼り付け）</a:t>
            </a:r>
          </a:p>
        </p:txBody>
      </p:sp>
      <p:pic>
        <p:nvPicPr>
          <p:cNvPr id="27" name="図 26">
            <a:extLst>
              <a:ext uri="{FF2B5EF4-FFF2-40B4-BE49-F238E27FC236}">
                <a16:creationId xmlns:a16="http://schemas.microsoft.com/office/drawing/2014/main" id="{3B95F67B-4131-4601-9A71-D38FFB44327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5463" y="1842327"/>
            <a:ext cx="3928494" cy="2340449"/>
          </a:xfrm>
          <a:prstGeom prst="rect">
            <a:avLst/>
          </a:prstGeom>
          <a:ln>
            <a:noFill/>
          </a:ln>
          <a:effectLst>
            <a:outerShdw blurRad="292100" dist="139700" dir="2700000" algn="tl" rotWithShape="0">
              <a:srgbClr val="333333">
                <a:alpha val="65000"/>
              </a:srgbClr>
            </a:outerShdw>
          </a:effectLst>
        </p:spPr>
      </p:pic>
      <p:grpSp>
        <p:nvGrpSpPr>
          <p:cNvPr id="20" name="グループ化 19">
            <a:extLst>
              <a:ext uri="{FF2B5EF4-FFF2-40B4-BE49-F238E27FC236}">
                <a16:creationId xmlns:a16="http://schemas.microsoft.com/office/drawing/2014/main" id="{E6CB42E6-04DD-4BC5-2EEB-E5D465417796}"/>
              </a:ext>
            </a:extLst>
          </p:cNvPr>
          <p:cNvGrpSpPr/>
          <p:nvPr/>
        </p:nvGrpSpPr>
        <p:grpSpPr>
          <a:xfrm>
            <a:off x="1647285" y="3867786"/>
            <a:ext cx="2777095" cy="2286037"/>
            <a:chOff x="459991" y="1856533"/>
            <a:chExt cx="3654372" cy="3286982"/>
          </a:xfrm>
        </p:grpSpPr>
        <p:pic>
          <p:nvPicPr>
            <p:cNvPr id="17" name="図 16" descr="グラフ">
              <a:extLst>
                <a:ext uri="{FF2B5EF4-FFF2-40B4-BE49-F238E27FC236}">
                  <a16:creationId xmlns:a16="http://schemas.microsoft.com/office/drawing/2014/main" id="{EA9A7944-6FEF-B95B-DBE0-47F30D583C6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2907" y="1856533"/>
              <a:ext cx="3251456" cy="2664416"/>
            </a:xfrm>
            <a:prstGeom prst="rect">
              <a:avLst/>
            </a:prstGeom>
            <a:ln>
              <a:noFill/>
            </a:ln>
            <a:effectLst>
              <a:outerShdw blurRad="190500" algn="tl" rotWithShape="0">
                <a:srgbClr val="000000">
                  <a:alpha val="70000"/>
                </a:srgbClr>
              </a:outerShdw>
            </a:effectLst>
          </p:spPr>
        </p:pic>
        <p:sp>
          <p:nvSpPr>
            <p:cNvPr id="18" name="テキスト ボックス 17">
              <a:extLst>
                <a:ext uri="{FF2B5EF4-FFF2-40B4-BE49-F238E27FC236}">
                  <a16:creationId xmlns:a16="http://schemas.microsoft.com/office/drawing/2014/main" id="{9F1279AC-2E22-C187-7E43-0499C5CB58F3}"/>
                </a:ext>
              </a:extLst>
            </p:cNvPr>
            <p:cNvSpPr txBox="1"/>
            <p:nvPr/>
          </p:nvSpPr>
          <p:spPr>
            <a:xfrm>
              <a:off x="459991" y="4568216"/>
              <a:ext cx="3654372" cy="575299"/>
            </a:xfrm>
            <a:prstGeom prst="rect">
              <a:avLst/>
            </a:prstGeom>
            <a:noFill/>
          </p:spPr>
          <p:txBody>
            <a:bodyPr wrap="square" rtlCol="0">
              <a:spAutoFit/>
            </a:bodyPr>
            <a:lstStyle/>
            <a:p>
              <a:r>
                <a:rPr lang="ja-JP" altLang="en-US" sz="2000" b="1"/>
                <a:t>　　取り出した</a:t>
              </a:r>
              <a:r>
                <a:rPr lang="en-US" altLang="ja-JP" sz="2000" b="1" dirty="0"/>
                <a:t>H</a:t>
              </a:r>
              <a:r>
                <a:rPr lang="ja-JP" altLang="en-US" sz="2000" b="1"/>
                <a:t>形鋼</a:t>
              </a:r>
              <a:endParaRPr kumimoji="1" lang="ja-JP" altLang="en-US" sz="2000" b="1" dirty="0"/>
            </a:p>
          </p:txBody>
        </p:sp>
      </p:grpSp>
      <p:sp>
        <p:nvSpPr>
          <p:cNvPr id="10" name="屈折矢印 9">
            <a:extLst>
              <a:ext uri="{FF2B5EF4-FFF2-40B4-BE49-F238E27FC236}">
                <a16:creationId xmlns:a16="http://schemas.microsoft.com/office/drawing/2014/main" id="{552D24C0-B46F-4E6E-6871-F52956F55DE8}"/>
              </a:ext>
            </a:extLst>
          </p:cNvPr>
          <p:cNvSpPr/>
          <p:nvPr/>
        </p:nvSpPr>
        <p:spPr>
          <a:xfrm rot="5400000">
            <a:off x="935473" y="4211696"/>
            <a:ext cx="710801" cy="1066557"/>
          </a:xfrm>
          <a:prstGeom prst="bentUpArrow">
            <a:avLst>
              <a:gd name="adj1" fmla="val 25000"/>
              <a:gd name="adj2" fmla="val 33338"/>
              <a:gd name="adj3" fmla="val 4167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0360294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44867" y="1191736"/>
            <a:ext cx="11717419" cy="915018"/>
          </a:xfrm>
        </p:spPr>
        <p:txBody>
          <a:bodyPr/>
          <a:lstStyle/>
          <a:p>
            <a:r>
              <a:rPr kumimoji="1" lang="ja-JP" altLang="en-US" dirty="0">
                <a:latin typeface="メイリオ" panose="020B0604030504040204" pitchFamily="50" charset="-128"/>
                <a:ea typeface="メイリオ" panose="020B0604030504040204" pitchFamily="50" charset="-128"/>
              </a:rPr>
              <a:t>点群</a:t>
            </a:r>
            <a:r>
              <a:rPr lang="ja-JP" altLang="en-US" dirty="0">
                <a:latin typeface="メイリオ" panose="020B0604030504040204" pitchFamily="50" charset="-128"/>
                <a:ea typeface="メイリオ" panose="020B0604030504040204" pitchFamily="50" charset="-128"/>
              </a:rPr>
              <a:t>を構造</a:t>
            </a:r>
            <a:r>
              <a:rPr kumimoji="1" lang="ja-JP" altLang="en-US" dirty="0">
                <a:latin typeface="メイリオ" panose="020B0604030504040204" pitchFamily="50" charset="-128"/>
                <a:ea typeface="メイリオ" panose="020B0604030504040204" pitchFamily="50" charset="-128"/>
              </a:rPr>
              <a:t>解析</a:t>
            </a:r>
            <a:r>
              <a:rPr lang="ja-JP" altLang="en-US" dirty="0">
                <a:latin typeface="メイリオ" panose="020B0604030504040204" pitchFamily="50" charset="-128"/>
                <a:ea typeface="メイリオ" panose="020B0604030504040204" pitchFamily="50" charset="-128"/>
              </a:rPr>
              <a:t>のはり要素データに</a:t>
            </a:r>
            <a:r>
              <a:rPr kumimoji="1" lang="ja-JP" altLang="en-US" dirty="0">
                <a:latin typeface="メイリオ" panose="020B0604030504040204" pitchFamily="50" charset="-128"/>
                <a:ea typeface="メイリオ" panose="020B0604030504040204" pitchFamily="50" charset="-128"/>
              </a:rPr>
              <a:t>自動的に</a:t>
            </a:r>
            <a:br>
              <a:rPr kumimoji="1" lang="en-US" altLang="ja-JP" dirty="0">
                <a:latin typeface="メイリオ" panose="020B0604030504040204" pitchFamily="50" charset="-128"/>
                <a:ea typeface="メイリオ" panose="020B0604030504040204" pitchFamily="50" charset="-128"/>
              </a:rPr>
            </a:br>
            <a:r>
              <a:rPr kumimoji="1" lang="ja-JP" altLang="en-US" dirty="0">
                <a:latin typeface="メイリオ" panose="020B0604030504040204" pitchFamily="50" charset="-128"/>
                <a:ea typeface="メイリオ" panose="020B0604030504040204" pitchFamily="50" charset="-128"/>
              </a:rPr>
              <a:t>　　　　　　　　　変換するアルゴリズムを構築した</a:t>
            </a:r>
            <a:endParaRPr kumimoji="1" lang="ja-JP" altLang="en-US" dirty="0">
              <a:solidFill>
                <a:srgbClr val="7030A0"/>
              </a:solidFill>
              <a:latin typeface="メイリオ" panose="020B0604030504040204" pitchFamily="50" charset="-128"/>
              <a:ea typeface="メイリオ" panose="020B0604030504040204" pitchFamily="50" charset="-128"/>
            </a:endParaRPr>
          </a:p>
        </p:txBody>
      </p:sp>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p:txBody>
          <a:bodyPr>
            <a:normAutofit lnSpcReduction="10000"/>
          </a:bodyPr>
          <a:lstStyle/>
          <a:p>
            <a:r>
              <a:rPr kumimoji="1" lang="ja-JP" altLang="en-US" dirty="0"/>
              <a:t>まとめと今後の展開</a:t>
            </a:r>
          </a:p>
        </p:txBody>
      </p:sp>
      <p:grpSp>
        <p:nvGrpSpPr>
          <p:cNvPr id="3" name="グループ化 2">
            <a:extLst>
              <a:ext uri="{FF2B5EF4-FFF2-40B4-BE49-F238E27FC236}">
                <a16:creationId xmlns:a16="http://schemas.microsoft.com/office/drawing/2014/main" id="{2ADC4458-37A1-439B-BE22-290504BFBAA0}"/>
              </a:ext>
            </a:extLst>
          </p:cNvPr>
          <p:cNvGrpSpPr/>
          <p:nvPr/>
        </p:nvGrpSpPr>
        <p:grpSpPr>
          <a:xfrm>
            <a:off x="444867" y="2327964"/>
            <a:ext cx="11221107" cy="4029410"/>
            <a:chOff x="444867" y="2428381"/>
            <a:chExt cx="11221107" cy="3318174"/>
          </a:xfrm>
        </p:grpSpPr>
        <p:sp>
          <p:nvSpPr>
            <p:cNvPr id="5" name="四角形: 角を丸くする 4">
              <a:extLst>
                <a:ext uri="{FF2B5EF4-FFF2-40B4-BE49-F238E27FC236}">
                  <a16:creationId xmlns:a16="http://schemas.microsoft.com/office/drawing/2014/main" id="{49A68604-1077-A6B2-8ABE-0318FB6B51E1}"/>
                </a:ext>
              </a:extLst>
            </p:cNvPr>
            <p:cNvSpPr/>
            <p:nvPr/>
          </p:nvSpPr>
          <p:spPr>
            <a:xfrm>
              <a:off x="444867" y="2722697"/>
              <a:ext cx="11221107" cy="3023858"/>
            </a:xfrm>
            <a:prstGeom prst="roundRect">
              <a:avLst/>
            </a:prstGeom>
            <a:solidFill>
              <a:schemeClr val="accent1">
                <a:lumMod val="20000"/>
                <a:lumOff val="80000"/>
              </a:schemeClr>
            </a:solidFill>
            <a:ln w="9525" cap="flat" cmpd="sng" algn="ctr">
              <a:solidFill>
                <a:srgbClr val="7030A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grpSp>
          <p:nvGrpSpPr>
            <p:cNvPr id="6" name="グループ化 5">
              <a:extLst>
                <a:ext uri="{FF2B5EF4-FFF2-40B4-BE49-F238E27FC236}">
                  <a16:creationId xmlns:a16="http://schemas.microsoft.com/office/drawing/2014/main" id="{EDE7C1A8-C153-FA19-43F0-28FA37B5401D}"/>
                </a:ext>
              </a:extLst>
            </p:cNvPr>
            <p:cNvGrpSpPr/>
            <p:nvPr/>
          </p:nvGrpSpPr>
          <p:grpSpPr>
            <a:xfrm>
              <a:off x="666017" y="2428381"/>
              <a:ext cx="10999957" cy="1806244"/>
              <a:chOff x="559298" y="2107035"/>
              <a:chExt cx="11961347" cy="1984167"/>
            </a:xfrm>
          </p:grpSpPr>
          <p:sp>
            <p:nvSpPr>
              <p:cNvPr id="7" name="フリーフォーム: 図形 6">
                <a:extLst>
                  <a:ext uri="{FF2B5EF4-FFF2-40B4-BE49-F238E27FC236}">
                    <a16:creationId xmlns:a16="http://schemas.microsoft.com/office/drawing/2014/main" id="{9EFECFEA-CEEF-0E48-0056-F60929D9E3BC}"/>
                  </a:ext>
                </a:extLst>
              </p:cNvPr>
              <p:cNvSpPr/>
              <p:nvPr/>
            </p:nvSpPr>
            <p:spPr>
              <a:xfrm>
                <a:off x="559298" y="2107035"/>
                <a:ext cx="3121494" cy="646616"/>
              </a:xfrm>
              <a:custGeom>
                <a:avLst/>
                <a:gdLst>
                  <a:gd name="connsiteX0" fmla="*/ 0 w 3762218"/>
                  <a:gd name="connsiteY0" fmla="*/ 162602 h 975593"/>
                  <a:gd name="connsiteX1" fmla="*/ 162602 w 3762218"/>
                  <a:gd name="connsiteY1" fmla="*/ 0 h 975593"/>
                  <a:gd name="connsiteX2" fmla="*/ 3599616 w 3762218"/>
                  <a:gd name="connsiteY2" fmla="*/ 0 h 975593"/>
                  <a:gd name="connsiteX3" fmla="*/ 3762218 w 3762218"/>
                  <a:gd name="connsiteY3" fmla="*/ 162602 h 975593"/>
                  <a:gd name="connsiteX4" fmla="*/ 3762218 w 3762218"/>
                  <a:gd name="connsiteY4" fmla="*/ 812991 h 975593"/>
                  <a:gd name="connsiteX5" fmla="*/ 3599616 w 3762218"/>
                  <a:gd name="connsiteY5" fmla="*/ 975593 h 975593"/>
                  <a:gd name="connsiteX6" fmla="*/ 162602 w 3762218"/>
                  <a:gd name="connsiteY6" fmla="*/ 975593 h 975593"/>
                  <a:gd name="connsiteX7" fmla="*/ 0 w 3762218"/>
                  <a:gd name="connsiteY7" fmla="*/ 812991 h 975593"/>
                  <a:gd name="connsiteX8" fmla="*/ 0 w 3762218"/>
                  <a:gd name="connsiteY8" fmla="*/ 162602 h 97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62218" h="975593">
                    <a:moveTo>
                      <a:pt x="0" y="162602"/>
                    </a:moveTo>
                    <a:cubicBezTo>
                      <a:pt x="0" y="72799"/>
                      <a:pt x="72799" y="0"/>
                      <a:pt x="162602" y="0"/>
                    </a:cubicBezTo>
                    <a:lnTo>
                      <a:pt x="3599616" y="0"/>
                    </a:lnTo>
                    <a:cubicBezTo>
                      <a:pt x="3689419" y="0"/>
                      <a:pt x="3762218" y="72799"/>
                      <a:pt x="3762218" y="162602"/>
                    </a:cubicBezTo>
                    <a:lnTo>
                      <a:pt x="3762218" y="812991"/>
                    </a:lnTo>
                    <a:cubicBezTo>
                      <a:pt x="3762218" y="902794"/>
                      <a:pt x="3689419" y="975593"/>
                      <a:pt x="3599616" y="975593"/>
                    </a:cubicBezTo>
                    <a:lnTo>
                      <a:pt x="162602" y="975593"/>
                    </a:lnTo>
                    <a:cubicBezTo>
                      <a:pt x="72799" y="975593"/>
                      <a:pt x="0" y="902794"/>
                      <a:pt x="0" y="812991"/>
                    </a:cubicBezTo>
                    <a:lnTo>
                      <a:pt x="0" y="162602"/>
                    </a:lnTo>
                    <a:close/>
                  </a:path>
                </a:pathLst>
              </a:custGeom>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154305" tIns="154305" rIns="154305" bIns="154305" numCol="1" spcCol="1270" anchor="ctr" anchorCtr="0">
                <a:noAutofit/>
              </a:bodyPr>
              <a:lstStyle/>
              <a:p>
                <a:pPr marL="0" lvl="0" indent="0" algn="ctr" defTabSz="1244600">
                  <a:lnSpc>
                    <a:spcPct val="90000"/>
                  </a:lnSpc>
                  <a:spcBef>
                    <a:spcPct val="0"/>
                  </a:spcBef>
                  <a:spcAft>
                    <a:spcPct val="35000"/>
                  </a:spcAft>
                  <a:buNone/>
                </a:pPr>
                <a:r>
                  <a:rPr lang="ja-JP" altLang="en-US" sz="2800" b="1" dirty="0">
                    <a:latin typeface="メイリオ" panose="020B0604030504040204" pitchFamily="50" charset="-128"/>
                    <a:ea typeface="メイリオ" panose="020B0604030504040204" pitchFamily="50" charset="-128"/>
                  </a:rPr>
                  <a:t>今後の改善点</a:t>
                </a:r>
                <a:endParaRPr kumimoji="1" lang="ja-JP" altLang="en-US" sz="2800" b="1" kern="1200" dirty="0">
                  <a:latin typeface="メイリオ" panose="020B0604030504040204" pitchFamily="50" charset="-128"/>
                  <a:ea typeface="メイリオ" panose="020B0604030504040204" pitchFamily="50" charset="-128"/>
                </a:endParaRPr>
              </a:p>
            </p:txBody>
          </p:sp>
          <p:sp>
            <p:nvSpPr>
              <p:cNvPr id="8" name="フリーフォーム: 図形 7">
                <a:extLst>
                  <a:ext uri="{FF2B5EF4-FFF2-40B4-BE49-F238E27FC236}">
                    <a16:creationId xmlns:a16="http://schemas.microsoft.com/office/drawing/2014/main" id="{70296A13-8F6B-685D-2529-5A16AAA698D6}"/>
                  </a:ext>
                </a:extLst>
              </p:cNvPr>
              <p:cNvSpPr/>
              <p:nvPr/>
            </p:nvSpPr>
            <p:spPr>
              <a:xfrm>
                <a:off x="726159" y="2868825"/>
                <a:ext cx="11794486" cy="1222377"/>
              </a:xfrm>
              <a:custGeom>
                <a:avLst/>
                <a:gdLst>
                  <a:gd name="connsiteX0" fmla="*/ 0 w 3762218"/>
                  <a:gd name="connsiteY0" fmla="*/ 0 h 796950"/>
                  <a:gd name="connsiteX1" fmla="*/ 3762218 w 3762218"/>
                  <a:gd name="connsiteY1" fmla="*/ 0 h 796950"/>
                  <a:gd name="connsiteX2" fmla="*/ 3762218 w 3762218"/>
                  <a:gd name="connsiteY2" fmla="*/ 796950 h 796950"/>
                  <a:gd name="connsiteX3" fmla="*/ 0 w 3762218"/>
                  <a:gd name="connsiteY3" fmla="*/ 796950 h 796950"/>
                  <a:gd name="connsiteX4" fmla="*/ 0 w 3762218"/>
                  <a:gd name="connsiteY4" fmla="*/ 0 h 796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2218" h="796950">
                    <a:moveTo>
                      <a:pt x="0" y="0"/>
                    </a:moveTo>
                    <a:lnTo>
                      <a:pt x="3762218" y="0"/>
                    </a:lnTo>
                    <a:lnTo>
                      <a:pt x="3762218" y="796950"/>
                    </a:lnTo>
                    <a:lnTo>
                      <a:pt x="0" y="79695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9450" tIns="35560" rIns="199136" bIns="35560" numCol="1" spcCol="1270" anchor="t" anchorCtr="0">
                <a:noAutofit/>
              </a:bodyPr>
              <a:lstStyle/>
              <a:p>
                <a:pPr marL="0" lvl="1" algn="l" defTabSz="977900">
                  <a:lnSpc>
                    <a:spcPct val="90000"/>
                  </a:lnSpc>
                  <a:spcBef>
                    <a:spcPct val="0"/>
                  </a:spcBef>
                  <a:spcAft>
                    <a:spcPct val="20000"/>
                  </a:spcAft>
                </a:pPr>
                <a:endParaRPr kumimoji="1" lang="en-US" altLang="ja-JP" sz="1200" kern="1200" dirty="0">
                  <a:latin typeface="メイリオ" panose="020B0604030504040204" pitchFamily="50" charset="-128"/>
                  <a:ea typeface="メイリオ" panose="020B0604030504040204" pitchFamily="50" charset="-128"/>
                </a:endParaRPr>
              </a:p>
              <a:p>
                <a:pPr marL="228600" lvl="1" indent="-228600" algn="l" defTabSz="977900">
                  <a:lnSpc>
                    <a:spcPct val="90000"/>
                  </a:lnSpc>
                  <a:spcBef>
                    <a:spcPct val="0"/>
                  </a:spcBef>
                  <a:spcAft>
                    <a:spcPct val="20000"/>
                  </a:spcAft>
                  <a:buChar char="•"/>
                </a:pPr>
                <a:r>
                  <a:rPr lang="ja-JP" altLang="en-US" sz="2800" b="1" dirty="0">
                    <a:latin typeface="メイリオ" panose="020B0604030504040204" pitchFamily="50" charset="-128"/>
                    <a:ea typeface="メイリオ" panose="020B0604030504040204" pitchFamily="50" charset="-128"/>
                  </a:rPr>
                  <a:t>複雑な断面を持つ構造物への対応</a:t>
                </a:r>
                <a:endParaRPr lang="en-US" altLang="ja-JP" sz="2800" b="1" dirty="0">
                  <a:latin typeface="メイリオ" panose="020B0604030504040204" pitchFamily="50" charset="-128"/>
                  <a:ea typeface="メイリオ" panose="020B0604030504040204" pitchFamily="50" charset="-128"/>
                </a:endParaRPr>
              </a:p>
              <a:p>
                <a:pPr marL="0" lvl="1" defTabSz="977900">
                  <a:lnSpc>
                    <a:spcPct val="90000"/>
                  </a:lnSpc>
                  <a:spcBef>
                    <a:spcPct val="0"/>
                  </a:spcBef>
                  <a:spcAft>
                    <a:spcPct val="20000"/>
                  </a:spcAft>
                </a:pPr>
                <a:r>
                  <a:rPr lang="ja-JP" altLang="en-US" sz="2000" b="1"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本研究では，断面形は</a:t>
                </a:r>
                <a:r>
                  <a:rPr lang="ja-JP" altLang="en-US" b="1" dirty="0">
                    <a:latin typeface="メイリオ" panose="020B0604030504040204" pitchFamily="50" charset="-128"/>
                    <a:ea typeface="メイリオ" panose="020B0604030504040204" pitchFamily="50" charset="-128"/>
                  </a:rPr>
                  <a:t>Ｈ形</a:t>
                </a:r>
                <a:r>
                  <a:rPr lang="ja-JP" altLang="en-US" dirty="0">
                    <a:latin typeface="メイリオ" panose="020B0604030504040204" pitchFamily="50" charset="-128"/>
                    <a:ea typeface="メイリオ" panose="020B0604030504040204" pitchFamily="50" charset="-128"/>
                  </a:rPr>
                  <a:t>か</a:t>
                </a:r>
                <a:r>
                  <a:rPr lang="ja-JP" altLang="en-US" b="1" dirty="0">
                    <a:latin typeface="メイリオ" panose="020B0604030504040204" pitchFamily="50" charset="-128"/>
                    <a:ea typeface="メイリオ" panose="020B0604030504040204" pitchFamily="50" charset="-128"/>
                  </a:rPr>
                  <a:t>Ｔ形</a:t>
                </a:r>
                <a:r>
                  <a:rPr lang="ja-JP" altLang="en-US" dirty="0">
                    <a:latin typeface="メイリオ" panose="020B0604030504040204" pitchFamily="50" charset="-128"/>
                    <a:ea typeface="メイリオ" panose="020B0604030504040204" pitchFamily="50" charset="-128"/>
                  </a:rPr>
                  <a:t>の２通りで判別したが，より汎用性を高めるためには、</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　　これ以外の形にも対応する必要</a:t>
                </a:r>
                <a:r>
                  <a:rPr lang="ja-JP" altLang="en-US">
                    <a:latin typeface="メイリオ" panose="020B0604030504040204" pitchFamily="50" charset="-128"/>
                    <a:ea typeface="メイリオ" panose="020B0604030504040204" pitchFamily="50" charset="-128"/>
                  </a:rPr>
                  <a:t>がある</a:t>
                </a:r>
                <a:endParaRPr lang="en-US" altLang="ja-JP" dirty="0">
                  <a:latin typeface="メイリオ" panose="020B0604030504040204" pitchFamily="50" charset="-128"/>
                  <a:ea typeface="メイリオ" panose="020B0604030504040204" pitchFamily="50" charset="-128"/>
                </a:endParaRPr>
              </a:p>
              <a:p>
                <a:pPr marL="0" lvl="1" algn="l" defTabSz="977900">
                  <a:lnSpc>
                    <a:spcPct val="90000"/>
                  </a:lnSpc>
                  <a:spcBef>
                    <a:spcPct val="0"/>
                  </a:spcBef>
                  <a:spcAft>
                    <a:spcPct val="20000"/>
                  </a:spcAft>
                </a:pPr>
                <a:endParaRPr lang="en-US" altLang="ja-JP" dirty="0">
                  <a:latin typeface="メイリオ" panose="020B0604030504040204" pitchFamily="50" charset="-128"/>
                  <a:ea typeface="メイリオ" panose="020B0604030504040204" pitchFamily="50" charset="-128"/>
                </a:endParaRPr>
              </a:p>
              <a:p>
                <a:pPr marL="228600" lvl="1" indent="-228600" defTabSz="977900">
                  <a:lnSpc>
                    <a:spcPct val="90000"/>
                  </a:lnSpc>
                  <a:spcBef>
                    <a:spcPct val="0"/>
                  </a:spcBef>
                  <a:spcAft>
                    <a:spcPct val="20000"/>
                  </a:spcAft>
                  <a:buChar char="•"/>
                </a:pPr>
                <a:r>
                  <a:rPr lang="ja-JP" altLang="en-US" sz="2800" b="1" dirty="0">
                    <a:latin typeface="メイリオ" panose="020B0604030504040204" pitchFamily="50" charset="-128"/>
                    <a:ea typeface="メイリオ" panose="020B0604030504040204" pitchFamily="50" charset="-128"/>
                  </a:rPr>
                  <a:t>点群のノイズや欠損への対応</a:t>
                </a:r>
                <a:endParaRPr lang="en-US" altLang="ja-JP" sz="2800" b="1" dirty="0">
                  <a:latin typeface="メイリオ" panose="020B0604030504040204" pitchFamily="50" charset="-128"/>
                  <a:ea typeface="メイリオ" panose="020B0604030504040204" pitchFamily="50" charset="-128"/>
                </a:endParaRPr>
              </a:p>
              <a:p>
                <a:pPr marL="0" lvl="1" defTabSz="977900">
                  <a:lnSpc>
                    <a:spcPct val="90000"/>
                  </a:lnSpc>
                  <a:spcBef>
                    <a:spcPct val="0"/>
                  </a:spcBef>
                  <a:spcAft>
                    <a:spcPct val="20000"/>
                  </a:spcAft>
                </a:pPr>
                <a:r>
                  <a:rPr lang="ja-JP" altLang="en-US" dirty="0">
                    <a:latin typeface="メイリオ" panose="020B0604030504040204" pitchFamily="50" charset="-128"/>
                    <a:ea typeface="メイリオ" panose="020B0604030504040204" pitchFamily="50" charset="-128"/>
                  </a:rPr>
                  <a:t>　　実構造物の計測では，点群のノイズや欠損が大きく表れることが予想されるので</a:t>
                </a:r>
                <a:endParaRPr lang="en-US" altLang="ja-JP" dirty="0">
                  <a:latin typeface="メイリオ" panose="020B0604030504040204" pitchFamily="50" charset="-128"/>
                  <a:ea typeface="メイリオ" panose="020B0604030504040204" pitchFamily="50" charset="-128"/>
                </a:endParaRPr>
              </a:p>
              <a:p>
                <a:pPr marL="0" lvl="1" defTabSz="977900">
                  <a:lnSpc>
                    <a:spcPct val="90000"/>
                  </a:lnSpc>
                  <a:spcBef>
                    <a:spcPct val="0"/>
                  </a:spcBef>
                  <a:spcAft>
                    <a:spcPct val="20000"/>
                  </a:spcAft>
                </a:pPr>
                <a:r>
                  <a:rPr lang="ja-JP" altLang="en-US" dirty="0">
                    <a:latin typeface="メイリオ" panose="020B0604030504040204" pitchFamily="50" charset="-128"/>
                    <a:ea typeface="メイリオ" panose="020B0604030504040204" pitchFamily="50" charset="-128"/>
                  </a:rPr>
                  <a:t>　　これらに対応できるシステムにすることが必要</a:t>
                </a:r>
                <a:endParaRPr lang="en-US" altLang="ja-JP" dirty="0">
                  <a:latin typeface="メイリオ" panose="020B0604030504040204" pitchFamily="50" charset="-128"/>
                  <a:ea typeface="メイリオ" panose="020B0604030504040204" pitchFamily="50" charset="-128"/>
                </a:endParaRPr>
              </a:p>
              <a:p>
                <a:pPr marL="0" lvl="1" defTabSz="977900">
                  <a:lnSpc>
                    <a:spcPct val="90000"/>
                  </a:lnSpc>
                  <a:spcBef>
                    <a:spcPct val="0"/>
                  </a:spcBef>
                  <a:spcAft>
                    <a:spcPct val="20000"/>
                  </a:spcAft>
                </a:pPr>
                <a:r>
                  <a:rPr lang="ja-JP" altLang="en-US" dirty="0">
                    <a:latin typeface="メイリオ" panose="020B0604030504040204" pitchFamily="50" charset="-128"/>
                    <a:ea typeface="メイリオ" panose="020B0604030504040204" pitchFamily="50" charset="-128"/>
                  </a:rPr>
                  <a:t>　　</a:t>
                </a:r>
                <a:endParaRPr lang="en-US" altLang="ja-JP" dirty="0">
                  <a:latin typeface="メイリオ" panose="020B0604030504040204" pitchFamily="50" charset="-128"/>
                  <a:ea typeface="メイリオ" panose="020B0604030504040204" pitchFamily="50" charset="-128"/>
                </a:endParaRPr>
              </a:p>
              <a:p>
                <a:pPr marL="0" lvl="1" algn="l" defTabSz="977900">
                  <a:lnSpc>
                    <a:spcPct val="90000"/>
                  </a:lnSpc>
                  <a:spcBef>
                    <a:spcPct val="0"/>
                  </a:spcBef>
                  <a:spcAft>
                    <a:spcPct val="20000"/>
                  </a:spcAft>
                </a:pPr>
                <a:endParaRPr lang="en-US" altLang="ja-JP" dirty="0">
                  <a:latin typeface="メイリオ" panose="020B0604030504040204" pitchFamily="50" charset="-128"/>
                  <a:ea typeface="メイリオ" panose="020B0604030504040204" pitchFamily="50" charset="-128"/>
                </a:endParaRPr>
              </a:p>
              <a:p>
                <a:pPr marL="0" lvl="1" algn="l" defTabSz="977900">
                  <a:lnSpc>
                    <a:spcPct val="90000"/>
                  </a:lnSpc>
                  <a:spcBef>
                    <a:spcPct val="0"/>
                  </a:spcBef>
                  <a:spcAft>
                    <a:spcPct val="20000"/>
                  </a:spcAft>
                </a:pPr>
                <a:r>
                  <a:rPr lang="ja-JP" altLang="en-US" sz="2000" b="1" dirty="0">
                    <a:latin typeface="メイリオ" panose="020B0604030504040204" pitchFamily="50" charset="-128"/>
                    <a:ea typeface="メイリオ" panose="020B0604030504040204" pitchFamily="50" charset="-128"/>
                  </a:rPr>
                  <a:t>　　</a:t>
                </a:r>
                <a:endParaRPr kumimoji="1" lang="ja-JP" altLang="en-US" sz="2000" b="1" kern="1200" dirty="0">
                  <a:latin typeface="メイリオ" panose="020B0604030504040204" pitchFamily="50" charset="-128"/>
                  <a:ea typeface="メイリオ" panose="020B0604030504040204" pitchFamily="50" charset="-128"/>
                </a:endParaRPr>
              </a:p>
            </p:txBody>
          </p:sp>
        </p:grpSp>
      </p:grpSp>
    </p:spTree>
    <p:extLst>
      <p:ext uri="{BB962C8B-B14F-4D97-AF65-F5344CB8AC3E}">
        <p14:creationId xmlns:p14="http://schemas.microsoft.com/office/powerpoint/2010/main" val="1126633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屋内, 障子, 写真, 探す が含まれている画像">
            <a:extLst>
              <a:ext uri="{FF2B5EF4-FFF2-40B4-BE49-F238E27FC236}">
                <a16:creationId xmlns:a16="http://schemas.microsoft.com/office/drawing/2014/main" id="{AA89510B-07BF-2B6B-16E2-A9B17B0DE2C6}"/>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3131"/>
            <a:ext cx="12192000" cy="6858000"/>
          </a:xfrm>
          <a:prstGeom prst="rect">
            <a:avLst/>
          </a:prstGeom>
        </p:spPr>
      </p:pic>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513130" y="1010157"/>
            <a:ext cx="11678870" cy="910078"/>
          </a:xfrm>
        </p:spPr>
        <p:txBody>
          <a:bodyPr/>
          <a:lstStyle/>
          <a:p>
            <a:r>
              <a:rPr kumimoji="1" lang="ja-JP" altLang="en-US" dirty="0">
                <a:latin typeface="メイリオ" panose="020B0604030504040204" pitchFamily="50" charset="-128"/>
                <a:ea typeface="メイリオ" panose="020B0604030504040204" pitchFamily="50" charset="-128"/>
              </a:rPr>
              <a:t>点群の</a:t>
            </a:r>
            <a:r>
              <a:rPr lang="ja-JP" altLang="en-US" dirty="0">
                <a:latin typeface="メイリオ" panose="020B0604030504040204" pitchFamily="50" charset="-128"/>
                <a:ea typeface="メイリオ" panose="020B0604030504040204" pitchFamily="50" charset="-128"/>
              </a:rPr>
              <a:t>構造</a:t>
            </a:r>
            <a:r>
              <a:rPr kumimoji="1" lang="ja-JP" altLang="en-US" dirty="0">
                <a:latin typeface="メイリオ" panose="020B0604030504040204" pitchFamily="50" charset="-128"/>
                <a:ea typeface="メイリオ" panose="020B0604030504040204" pitchFamily="50" charset="-128"/>
              </a:rPr>
              <a:t>解析への利用は</a:t>
            </a:r>
            <a:r>
              <a:rPr kumimoji="1" lang="ja-JP" altLang="en-US" dirty="0">
                <a:solidFill>
                  <a:srgbClr val="7030A0"/>
                </a:solidFill>
                <a:latin typeface="メイリオ" panose="020B0604030504040204" pitchFamily="50" charset="-128"/>
                <a:ea typeface="メイリオ" panose="020B0604030504040204" pitchFamily="50" charset="-128"/>
              </a:rPr>
              <a:t>極めて有効</a:t>
            </a:r>
            <a:r>
              <a:rPr kumimoji="1" lang="ja-JP" altLang="en-US" dirty="0">
                <a:latin typeface="メイリオ" panose="020B0604030504040204" pitchFamily="50" charset="-128"/>
                <a:ea typeface="メイリオ" panose="020B0604030504040204" pitchFamily="50" charset="-128"/>
              </a:rPr>
              <a:t>だが、</a:t>
            </a:r>
            <a:r>
              <a:rPr kumimoji="1" lang="ja-JP" altLang="en-US" dirty="0">
                <a:solidFill>
                  <a:srgbClr val="7030A0"/>
                </a:solidFill>
                <a:latin typeface="メイリオ" panose="020B0604030504040204" pitchFamily="50" charset="-128"/>
                <a:ea typeface="メイリオ" panose="020B0604030504040204" pitchFamily="50" charset="-128"/>
              </a:rPr>
              <a:t>課題もある</a:t>
            </a:r>
          </a:p>
        </p:txBody>
      </p:sp>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p:txBody>
          <a:bodyPr>
            <a:normAutofit lnSpcReduction="10000"/>
          </a:bodyPr>
          <a:lstStyle/>
          <a:p>
            <a:r>
              <a:rPr kumimoji="1" lang="ja-JP" altLang="en-US" dirty="0"/>
              <a:t>背景</a:t>
            </a:r>
          </a:p>
        </p:txBody>
      </p:sp>
      <p:grpSp>
        <p:nvGrpSpPr>
          <p:cNvPr id="3" name="グループ化 2">
            <a:extLst>
              <a:ext uri="{FF2B5EF4-FFF2-40B4-BE49-F238E27FC236}">
                <a16:creationId xmlns:a16="http://schemas.microsoft.com/office/drawing/2014/main" id="{EAFCFF70-4C87-83EF-E9DA-6379A1C37AC3}"/>
              </a:ext>
            </a:extLst>
          </p:cNvPr>
          <p:cNvGrpSpPr/>
          <p:nvPr/>
        </p:nvGrpSpPr>
        <p:grpSpPr>
          <a:xfrm>
            <a:off x="513130" y="1890227"/>
            <a:ext cx="4746118" cy="3176269"/>
            <a:chOff x="513130" y="1890227"/>
            <a:chExt cx="4746118" cy="3176269"/>
          </a:xfrm>
        </p:grpSpPr>
        <p:sp>
          <p:nvSpPr>
            <p:cNvPr id="8" name="テキスト ボックス 7">
              <a:extLst>
                <a:ext uri="{FF2B5EF4-FFF2-40B4-BE49-F238E27FC236}">
                  <a16:creationId xmlns:a16="http://schemas.microsoft.com/office/drawing/2014/main" id="{3C5F659D-6DF4-5AB8-3E04-2C8C8623F199}"/>
                </a:ext>
              </a:extLst>
            </p:cNvPr>
            <p:cNvSpPr txBox="1"/>
            <p:nvPr/>
          </p:nvSpPr>
          <p:spPr>
            <a:xfrm>
              <a:off x="513130" y="1890227"/>
              <a:ext cx="4746118" cy="258326"/>
            </a:xfrm>
            <a:prstGeom prst="rect">
              <a:avLst/>
            </a:prstGeom>
            <a:noFill/>
          </p:spPr>
          <p:txBody>
            <a:bodyPr wrap="square" rtlCol="0">
              <a:spAutoFit/>
            </a:bodyPr>
            <a:lstStyle/>
            <a:p>
              <a:r>
                <a:rPr kumimoji="1" lang="ja-JP" altLang="en-US" sz="2000" b="1" dirty="0">
                  <a:latin typeface="メイリオ" panose="020B0604030504040204" pitchFamily="50" charset="-128"/>
                  <a:ea typeface="メイリオ" panose="020B0604030504040204" pitchFamily="50" charset="-128"/>
                </a:rPr>
                <a:t>古い橋（構造物）の特徴</a:t>
              </a:r>
            </a:p>
          </p:txBody>
        </p:sp>
        <p:grpSp>
          <p:nvGrpSpPr>
            <p:cNvPr id="13" name="グループ化 12">
              <a:extLst>
                <a:ext uri="{FF2B5EF4-FFF2-40B4-BE49-F238E27FC236}">
                  <a16:creationId xmlns:a16="http://schemas.microsoft.com/office/drawing/2014/main" id="{A95ABD33-5078-7ACB-A1E6-7FBE278FCD46}"/>
                </a:ext>
              </a:extLst>
            </p:cNvPr>
            <p:cNvGrpSpPr/>
            <p:nvPr/>
          </p:nvGrpSpPr>
          <p:grpSpPr>
            <a:xfrm>
              <a:off x="586343" y="2360107"/>
              <a:ext cx="3215190" cy="2706389"/>
              <a:chOff x="6156767" y="2611438"/>
              <a:chExt cx="5139266" cy="2764151"/>
            </a:xfrm>
          </p:grpSpPr>
          <p:sp>
            <p:nvSpPr>
              <p:cNvPr id="7" name="フローチャート: 処理 6">
                <a:extLst>
                  <a:ext uri="{FF2B5EF4-FFF2-40B4-BE49-F238E27FC236}">
                    <a16:creationId xmlns:a16="http://schemas.microsoft.com/office/drawing/2014/main" id="{B15E7F17-20C2-A6E0-D1AC-726A03701183}"/>
                  </a:ext>
                </a:extLst>
              </p:cNvPr>
              <p:cNvSpPr/>
              <p:nvPr/>
            </p:nvSpPr>
            <p:spPr>
              <a:xfrm>
                <a:off x="6156767" y="2611438"/>
                <a:ext cx="5139266" cy="2556935"/>
              </a:xfrm>
              <a:prstGeom prst="flowChartProcess">
                <a:avLst/>
              </a:prstGeom>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14" name="テキスト ボックス 13">
                <a:extLst>
                  <a:ext uri="{FF2B5EF4-FFF2-40B4-BE49-F238E27FC236}">
                    <a16:creationId xmlns:a16="http://schemas.microsoft.com/office/drawing/2014/main" id="{EE9E5100-5728-C63D-4AC8-D018477FB2B6}"/>
                  </a:ext>
                </a:extLst>
              </p:cNvPr>
              <p:cNvSpPr txBox="1"/>
              <p:nvPr/>
            </p:nvSpPr>
            <p:spPr>
              <a:xfrm>
                <a:off x="6156767" y="2766522"/>
                <a:ext cx="4746118" cy="2609067"/>
              </a:xfrm>
              <a:prstGeom prst="rect">
                <a:avLst/>
              </a:prstGeom>
              <a:noFill/>
            </p:spPr>
            <p:txBody>
              <a:bodyPr wrap="square" rtlCol="0">
                <a:spAutoFit/>
              </a:bodyPr>
              <a:lstStyle/>
              <a:p>
                <a:r>
                  <a:rPr kumimoji="1" lang="ja-JP" altLang="en-US" sz="2000" b="1" dirty="0">
                    <a:latin typeface="メイリオ" panose="020B0604030504040204" pitchFamily="50" charset="-128"/>
                    <a:ea typeface="メイリオ" panose="020B0604030504040204" pitchFamily="50" charset="-128"/>
                  </a:rPr>
                  <a:t>・</a:t>
                </a:r>
                <a:r>
                  <a:rPr kumimoji="1" lang="ja-JP" altLang="en-US" sz="2000" b="1" dirty="0">
                    <a:solidFill>
                      <a:srgbClr val="7030A0"/>
                    </a:solidFill>
                    <a:latin typeface="メイリオ" panose="020B0604030504040204" pitchFamily="50" charset="-128"/>
                    <a:ea typeface="メイリオ" panose="020B0604030504040204" pitchFamily="50" charset="-128"/>
                  </a:rPr>
                  <a:t>老朽化が進んでいる</a:t>
                </a:r>
                <a:endParaRPr kumimoji="1" lang="en-US" altLang="ja-JP" sz="2000" b="1" dirty="0">
                  <a:solidFill>
                    <a:srgbClr val="7030A0"/>
                  </a:solidFill>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r>
                  <a:rPr kumimoji="1" lang="ja-JP" altLang="en-US" sz="2000" b="1" dirty="0">
                    <a:latin typeface="メイリオ" panose="020B0604030504040204" pitchFamily="50" charset="-128"/>
                    <a:ea typeface="メイリオ" panose="020B0604030504040204" pitchFamily="50" charset="-128"/>
                  </a:rPr>
                  <a:t>　　</a:t>
                </a:r>
                <a:endParaRPr kumimoji="1"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r>
                  <a:rPr kumimoji="1" lang="ja-JP" altLang="en-US" sz="2000" b="1" dirty="0">
                    <a:latin typeface="メイリオ" panose="020B0604030504040204" pitchFamily="50" charset="-128"/>
                    <a:ea typeface="メイリオ" panose="020B0604030504040204" pitchFamily="50" charset="-128"/>
                  </a:rPr>
                  <a:t>・</a:t>
                </a:r>
                <a:r>
                  <a:rPr lang="ja-JP" altLang="en-US" sz="2000" b="1" dirty="0">
                    <a:solidFill>
                      <a:srgbClr val="7030A0"/>
                    </a:solidFill>
                    <a:latin typeface="メイリオ" panose="020B0604030504040204" pitchFamily="50" charset="-128"/>
                    <a:ea typeface="メイリオ" panose="020B0604030504040204" pitchFamily="50" charset="-128"/>
                  </a:rPr>
                  <a:t>辺境の土地に多い</a:t>
                </a:r>
                <a:endParaRPr kumimoji="1" lang="en-US" altLang="ja-JP" sz="2000" b="1" dirty="0">
                  <a:solidFill>
                    <a:srgbClr val="7030A0"/>
                  </a:solidFill>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p:txBody>
          </p:sp>
          <p:sp>
            <p:nvSpPr>
              <p:cNvPr id="15" name="テキスト ボックス 14">
                <a:extLst>
                  <a:ext uri="{FF2B5EF4-FFF2-40B4-BE49-F238E27FC236}">
                    <a16:creationId xmlns:a16="http://schemas.microsoft.com/office/drawing/2014/main" id="{8B25494B-22CC-28AA-511A-835E6D4AA79D}"/>
                  </a:ext>
                </a:extLst>
              </p:cNvPr>
              <p:cNvSpPr txBox="1"/>
              <p:nvPr/>
            </p:nvSpPr>
            <p:spPr>
              <a:xfrm>
                <a:off x="6451857" y="3156533"/>
                <a:ext cx="4678310" cy="1508858"/>
              </a:xfrm>
              <a:prstGeom prst="rect">
                <a:avLst/>
              </a:prstGeom>
              <a:noFill/>
            </p:spPr>
            <p:txBody>
              <a:bodyPr wrap="square" rtlCol="0">
                <a:spAutoFit/>
              </a:bodyPr>
              <a:lstStyle/>
              <a:p>
                <a:r>
                  <a:rPr kumimoji="1" lang="ja-JP" altLang="en-US" dirty="0">
                    <a:latin typeface="メイリオ" panose="020B0604030504040204" pitchFamily="50" charset="-128"/>
                    <a:ea typeface="メイリオ" panose="020B0604030504040204" pitchFamily="50" charset="-128"/>
                  </a:rPr>
                  <a:t>腐食等</a:t>
                </a:r>
                <a:r>
                  <a:rPr lang="ja-JP" altLang="en-US" dirty="0">
                    <a:latin typeface="メイリオ" panose="020B0604030504040204" pitchFamily="50" charset="-128"/>
                    <a:ea typeface="メイリオ" panose="020B0604030504040204" pitchFamily="50" charset="-128"/>
                  </a:rPr>
                  <a:t>で製作</a:t>
                </a:r>
                <a:r>
                  <a:rPr kumimoji="1" lang="ja-JP" altLang="en-US" dirty="0">
                    <a:latin typeface="メイリオ" panose="020B0604030504040204" pitchFamily="50" charset="-128"/>
                    <a:ea typeface="メイリオ" panose="020B0604030504040204" pitchFamily="50" charset="-128"/>
                  </a:rPr>
                  <a:t>時の</a:t>
                </a:r>
                <a:r>
                  <a:rPr kumimoji="1" lang="ja-JP" altLang="en-US" b="1" u="sng" dirty="0">
                    <a:latin typeface="メイリオ" panose="020B0604030504040204" pitchFamily="50" charset="-128"/>
                    <a:ea typeface="メイリオ" panose="020B0604030504040204" pitchFamily="50" charset="-128"/>
                  </a:rPr>
                  <a:t>形状を保てていない</a:t>
                </a:r>
                <a:endParaRPr kumimoji="1" lang="en-US" altLang="ja-JP" dirty="0">
                  <a:latin typeface="メイリオ" panose="020B0604030504040204" pitchFamily="50" charset="-128"/>
                  <a:ea typeface="メイリオ" panose="020B0604030504040204" pitchFamily="50" charset="-128"/>
                </a:endParaRPr>
              </a:p>
              <a:p>
                <a:r>
                  <a:rPr kumimoji="1" lang="ja-JP" altLang="en-US" b="1" u="sng" dirty="0">
                    <a:latin typeface="メイリオ" panose="020B0604030504040204" pitchFamily="50" charset="-128"/>
                    <a:ea typeface="メイリオ" panose="020B0604030504040204" pitchFamily="50" charset="-128"/>
                  </a:rPr>
                  <a:t>図面が</a:t>
                </a:r>
                <a:r>
                  <a:rPr lang="ja-JP" altLang="en-US" b="1" u="sng" dirty="0">
                    <a:latin typeface="メイリオ" panose="020B0604030504040204" pitchFamily="50" charset="-128"/>
                    <a:ea typeface="メイリオ" panose="020B0604030504040204" pitchFamily="50" charset="-128"/>
                  </a:rPr>
                  <a:t>失われている</a:t>
                </a:r>
                <a:r>
                  <a:rPr kumimoji="1" lang="ja-JP" altLang="en-US" b="1" u="sng" dirty="0">
                    <a:latin typeface="メイリオ" panose="020B0604030504040204" pitchFamily="50" charset="-128"/>
                    <a:ea typeface="メイリオ" panose="020B0604030504040204" pitchFamily="50" charset="-128"/>
                  </a:rPr>
                  <a:t>場合</a:t>
                </a:r>
                <a:r>
                  <a:rPr kumimoji="1" lang="ja-JP" altLang="en-US" dirty="0">
                    <a:latin typeface="メイリオ" panose="020B0604030504040204" pitchFamily="50" charset="-128"/>
                    <a:ea typeface="メイリオ" panose="020B0604030504040204" pitchFamily="50" charset="-128"/>
                  </a:rPr>
                  <a:t>もある</a:t>
                </a:r>
                <a:endParaRPr lang="en-US" altLang="ja-JP" dirty="0">
                  <a:latin typeface="メイリオ" panose="020B0604030504040204" pitchFamily="50" charset="-128"/>
                  <a:ea typeface="メイリオ" panose="020B0604030504040204" pitchFamily="50" charset="-128"/>
                </a:endParaRPr>
              </a:p>
              <a:p>
                <a:endParaRPr kumimoji="1" lang="en-US" altLang="ja-JP" b="1" u="sng" dirty="0">
                  <a:latin typeface="メイリオ" panose="020B0604030504040204" pitchFamily="50" charset="-128"/>
                  <a:ea typeface="メイリオ" panose="020B0604030504040204" pitchFamily="50" charset="-128"/>
                </a:endParaRPr>
              </a:p>
            </p:txBody>
          </p:sp>
          <p:sp>
            <p:nvSpPr>
              <p:cNvPr id="16" name="テキスト ボックス 15">
                <a:extLst>
                  <a:ext uri="{FF2B5EF4-FFF2-40B4-BE49-F238E27FC236}">
                    <a16:creationId xmlns:a16="http://schemas.microsoft.com/office/drawing/2014/main" id="{13F6EE5B-4761-CFF6-14C3-7C1344883D9B}"/>
                  </a:ext>
                </a:extLst>
              </p:cNvPr>
              <p:cNvSpPr txBox="1"/>
              <p:nvPr/>
            </p:nvSpPr>
            <p:spPr>
              <a:xfrm>
                <a:off x="6451855" y="4683311"/>
                <a:ext cx="4616893" cy="377215"/>
              </a:xfrm>
              <a:prstGeom prst="rect">
                <a:avLst/>
              </a:prstGeom>
              <a:noFill/>
            </p:spPr>
            <p:txBody>
              <a:bodyPr wrap="square" rtlCol="0">
                <a:spAutoFit/>
              </a:bodyPr>
              <a:lstStyle/>
              <a:p>
                <a:r>
                  <a:rPr lang="ja-JP" altLang="en-US" dirty="0">
                    <a:latin typeface="メイリオ" panose="020B0604030504040204" pitchFamily="50" charset="-128"/>
                    <a:ea typeface="メイリオ" panose="020B0604030504040204" pitchFamily="50" charset="-128"/>
                  </a:rPr>
                  <a:t>アクセスが悪く</a:t>
                </a:r>
                <a:r>
                  <a:rPr lang="ja-JP" altLang="en-US" b="1" u="sng" dirty="0">
                    <a:latin typeface="メイリオ" panose="020B0604030504040204" pitchFamily="50" charset="-128"/>
                    <a:ea typeface="メイリオ" panose="020B0604030504040204" pitchFamily="50" charset="-128"/>
                  </a:rPr>
                  <a:t>調査困難</a:t>
                </a:r>
                <a:endParaRPr kumimoji="1" lang="ja-JP" altLang="en-US" sz="2000" dirty="0">
                  <a:latin typeface="メイリオ" panose="020B0604030504040204" pitchFamily="50" charset="-128"/>
                  <a:ea typeface="メイリオ" panose="020B0604030504040204" pitchFamily="50" charset="-128"/>
                </a:endParaRPr>
              </a:p>
            </p:txBody>
          </p:sp>
        </p:grpSp>
      </p:grpSp>
      <p:sp>
        <p:nvSpPr>
          <p:cNvPr id="5" name="テキスト ボックス 4">
            <a:extLst>
              <a:ext uri="{FF2B5EF4-FFF2-40B4-BE49-F238E27FC236}">
                <a16:creationId xmlns:a16="http://schemas.microsoft.com/office/drawing/2014/main" id="{A7B1C4C4-5918-34C6-A838-0E4C6A1EB3D1}"/>
              </a:ext>
            </a:extLst>
          </p:cNvPr>
          <p:cNvSpPr txBox="1"/>
          <p:nvPr/>
        </p:nvSpPr>
        <p:spPr>
          <a:xfrm>
            <a:off x="6573257" y="4820899"/>
            <a:ext cx="4112148" cy="274757"/>
          </a:xfrm>
          <a:prstGeom prst="rect">
            <a:avLst/>
          </a:prstGeom>
          <a:noFill/>
        </p:spPr>
        <p:txBody>
          <a:bodyPr wrap="square" rtlCol="0">
            <a:spAutoFit/>
          </a:bodyPr>
          <a:lstStyle/>
          <a:p>
            <a:endParaRPr kumimoji="1" lang="ja-JP" altLang="en-US" dirty="0">
              <a:latin typeface="メイリオ" panose="020B0604030504040204" pitchFamily="50" charset="-128"/>
              <a:ea typeface="メイリオ" panose="020B0604030504040204" pitchFamily="50" charset="-128"/>
            </a:endParaRPr>
          </a:p>
        </p:txBody>
      </p:sp>
      <p:grpSp>
        <p:nvGrpSpPr>
          <p:cNvPr id="11" name="グループ化 10">
            <a:extLst>
              <a:ext uri="{FF2B5EF4-FFF2-40B4-BE49-F238E27FC236}">
                <a16:creationId xmlns:a16="http://schemas.microsoft.com/office/drawing/2014/main" id="{7EC8BCAC-1D3A-99EC-8FC7-2C6BD33EED5B}"/>
              </a:ext>
            </a:extLst>
          </p:cNvPr>
          <p:cNvGrpSpPr/>
          <p:nvPr/>
        </p:nvGrpSpPr>
        <p:grpSpPr>
          <a:xfrm>
            <a:off x="721676" y="5075165"/>
            <a:ext cx="4537572" cy="1136881"/>
            <a:chOff x="721676" y="5075165"/>
            <a:chExt cx="4537572" cy="1136881"/>
          </a:xfrm>
        </p:grpSpPr>
        <p:sp>
          <p:nvSpPr>
            <p:cNvPr id="23" name="矢印: 上向き折線 22">
              <a:extLst>
                <a:ext uri="{FF2B5EF4-FFF2-40B4-BE49-F238E27FC236}">
                  <a16:creationId xmlns:a16="http://schemas.microsoft.com/office/drawing/2014/main" id="{05AAB5A5-587E-49C6-C62C-3426C47C1BB6}"/>
                </a:ext>
              </a:extLst>
            </p:cNvPr>
            <p:cNvSpPr/>
            <p:nvPr/>
          </p:nvSpPr>
          <p:spPr>
            <a:xfrm rot="5400000">
              <a:off x="490399" y="5306442"/>
              <a:ext cx="981006" cy="518451"/>
            </a:xfrm>
            <a:prstGeom prst="ben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4" name="テキスト ボックス 23">
              <a:extLst>
                <a:ext uri="{FF2B5EF4-FFF2-40B4-BE49-F238E27FC236}">
                  <a16:creationId xmlns:a16="http://schemas.microsoft.com/office/drawing/2014/main" id="{2826E868-77A7-FC93-9BA7-EEA91792D379}"/>
                </a:ext>
              </a:extLst>
            </p:cNvPr>
            <p:cNvSpPr txBox="1"/>
            <p:nvPr/>
          </p:nvSpPr>
          <p:spPr>
            <a:xfrm>
              <a:off x="1072761" y="5237222"/>
              <a:ext cx="3885382" cy="369332"/>
            </a:xfrm>
            <a:prstGeom prst="rect">
              <a:avLst/>
            </a:prstGeom>
            <a:noFill/>
          </p:spPr>
          <p:txBody>
            <a:bodyPr wrap="square" rtlCol="0">
              <a:spAutoFit/>
            </a:bodyPr>
            <a:lstStyle/>
            <a:p>
              <a:r>
                <a:rPr lang="ja-JP" altLang="en-US" dirty="0"/>
                <a:t>このような構造物に対して</a:t>
              </a:r>
              <a:endParaRPr kumimoji="1" lang="ja-JP" altLang="en-US" dirty="0"/>
            </a:p>
          </p:txBody>
        </p:sp>
        <p:sp>
          <p:nvSpPr>
            <p:cNvPr id="25" name="テキスト ボックス 24">
              <a:extLst>
                <a:ext uri="{FF2B5EF4-FFF2-40B4-BE49-F238E27FC236}">
                  <a16:creationId xmlns:a16="http://schemas.microsoft.com/office/drawing/2014/main" id="{D4C7C9BE-9C02-BC44-3AC5-146CA244B282}"/>
                </a:ext>
              </a:extLst>
            </p:cNvPr>
            <p:cNvSpPr txBox="1"/>
            <p:nvPr/>
          </p:nvSpPr>
          <p:spPr>
            <a:xfrm>
              <a:off x="1483114" y="5688826"/>
              <a:ext cx="3776134" cy="523220"/>
            </a:xfrm>
            <a:prstGeom prst="rect">
              <a:avLst/>
            </a:prstGeom>
            <a:noFill/>
          </p:spPr>
          <p:txBody>
            <a:bodyPr wrap="square" rtlCol="0">
              <a:spAutoFit/>
            </a:bodyPr>
            <a:lstStyle/>
            <a:p>
              <a:r>
                <a:rPr lang="ja-JP" altLang="en-US" sz="2800" b="1" u="sng" dirty="0">
                  <a:latin typeface="メイリオ" panose="020B0604030504040204" pitchFamily="50" charset="-128"/>
                  <a:ea typeface="メイリオ" panose="020B0604030504040204" pitchFamily="50" charset="-128"/>
                </a:rPr>
                <a:t>点群計測は極めて有効</a:t>
              </a:r>
              <a:endParaRPr kumimoji="1" lang="ja-JP" altLang="en-US" sz="2800" b="1" u="sng" dirty="0">
                <a:latin typeface="メイリオ" panose="020B0604030504040204" pitchFamily="50" charset="-128"/>
                <a:ea typeface="メイリオ" panose="020B0604030504040204" pitchFamily="50" charset="-128"/>
              </a:endParaRPr>
            </a:p>
          </p:txBody>
        </p:sp>
      </p:grpSp>
      <p:grpSp>
        <p:nvGrpSpPr>
          <p:cNvPr id="10" name="グループ化 9">
            <a:extLst>
              <a:ext uri="{FF2B5EF4-FFF2-40B4-BE49-F238E27FC236}">
                <a16:creationId xmlns:a16="http://schemas.microsoft.com/office/drawing/2014/main" id="{9CF31C5C-2940-D457-8258-3FE3D03F00A6}"/>
              </a:ext>
            </a:extLst>
          </p:cNvPr>
          <p:cNvGrpSpPr/>
          <p:nvPr/>
        </p:nvGrpSpPr>
        <p:grpSpPr>
          <a:xfrm>
            <a:off x="7614518" y="1890062"/>
            <a:ext cx="4746118" cy="2996544"/>
            <a:chOff x="7614518" y="1890062"/>
            <a:chExt cx="4746118" cy="2996544"/>
          </a:xfrm>
        </p:grpSpPr>
        <p:sp>
          <p:nvSpPr>
            <p:cNvPr id="28" name="テキスト ボックス 27">
              <a:extLst>
                <a:ext uri="{FF2B5EF4-FFF2-40B4-BE49-F238E27FC236}">
                  <a16:creationId xmlns:a16="http://schemas.microsoft.com/office/drawing/2014/main" id="{03544CAD-5863-92BC-0AF8-21EB475D110B}"/>
                </a:ext>
              </a:extLst>
            </p:cNvPr>
            <p:cNvSpPr txBox="1"/>
            <p:nvPr/>
          </p:nvSpPr>
          <p:spPr>
            <a:xfrm>
              <a:off x="7614518" y="1890062"/>
              <a:ext cx="4746118" cy="400110"/>
            </a:xfrm>
            <a:prstGeom prst="rect">
              <a:avLst/>
            </a:prstGeom>
            <a:noFill/>
          </p:spPr>
          <p:txBody>
            <a:bodyPr wrap="square" rtlCol="0">
              <a:spAutoFit/>
            </a:bodyPr>
            <a:lstStyle/>
            <a:p>
              <a:r>
                <a:rPr lang="ja-JP" altLang="en-US" sz="2000" b="1" dirty="0">
                  <a:latin typeface="メイリオ" panose="020B0604030504040204" pitchFamily="50" charset="-128"/>
                  <a:ea typeface="メイリオ" panose="020B0604030504040204" pitchFamily="50" charset="-128"/>
                </a:rPr>
                <a:t>点群</a:t>
              </a:r>
              <a:r>
                <a:rPr kumimoji="1" lang="ja-JP" altLang="en-US" sz="2000" b="1" dirty="0">
                  <a:latin typeface="メイリオ" panose="020B0604030504040204" pitchFamily="50" charset="-128"/>
                  <a:ea typeface="メイリオ" panose="020B0604030504040204" pitchFamily="50" charset="-128"/>
                </a:rPr>
                <a:t>の特徴</a:t>
              </a:r>
            </a:p>
          </p:txBody>
        </p:sp>
        <p:grpSp>
          <p:nvGrpSpPr>
            <p:cNvPr id="29" name="グループ化 28">
              <a:extLst>
                <a:ext uri="{FF2B5EF4-FFF2-40B4-BE49-F238E27FC236}">
                  <a16:creationId xmlns:a16="http://schemas.microsoft.com/office/drawing/2014/main" id="{213E93FD-3406-7814-8B78-AAF9D66A6E0E}"/>
                </a:ext>
              </a:extLst>
            </p:cNvPr>
            <p:cNvGrpSpPr/>
            <p:nvPr/>
          </p:nvGrpSpPr>
          <p:grpSpPr>
            <a:xfrm>
              <a:off x="7711713" y="2383103"/>
              <a:ext cx="3889312" cy="2503503"/>
              <a:chOff x="6224574" y="2609588"/>
              <a:chExt cx="5141015" cy="2556935"/>
            </a:xfrm>
          </p:grpSpPr>
          <p:sp>
            <p:nvSpPr>
              <p:cNvPr id="30" name="フローチャート: 処理 29">
                <a:extLst>
                  <a:ext uri="{FF2B5EF4-FFF2-40B4-BE49-F238E27FC236}">
                    <a16:creationId xmlns:a16="http://schemas.microsoft.com/office/drawing/2014/main" id="{A84C0A07-3C0A-B5F2-CB21-83736583581A}"/>
                  </a:ext>
                </a:extLst>
              </p:cNvPr>
              <p:cNvSpPr/>
              <p:nvPr/>
            </p:nvSpPr>
            <p:spPr>
              <a:xfrm>
                <a:off x="6226323" y="2609588"/>
                <a:ext cx="5139266" cy="2556935"/>
              </a:xfrm>
              <a:prstGeom prst="flowChartProcess">
                <a:avLst/>
              </a:prstGeom>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32" name="テキスト ボックス 31">
                <a:extLst>
                  <a:ext uri="{FF2B5EF4-FFF2-40B4-BE49-F238E27FC236}">
                    <a16:creationId xmlns:a16="http://schemas.microsoft.com/office/drawing/2014/main" id="{5C4CE392-8EDE-7D9D-FEFB-E6411689D7A9}"/>
                  </a:ext>
                </a:extLst>
              </p:cNvPr>
              <p:cNvSpPr txBox="1"/>
              <p:nvPr/>
            </p:nvSpPr>
            <p:spPr>
              <a:xfrm>
                <a:off x="6488275" y="3151836"/>
                <a:ext cx="4678309" cy="1225947"/>
              </a:xfrm>
              <a:prstGeom prst="rect">
                <a:avLst/>
              </a:prstGeom>
              <a:noFill/>
            </p:spPr>
            <p:txBody>
              <a:bodyPr wrap="square" rtlCol="0">
                <a:spAutoFit/>
              </a:bodyPr>
              <a:lstStyle/>
              <a:p>
                <a:pPr marL="0" lvl="1" algn="l" defTabSz="977900">
                  <a:lnSpc>
                    <a:spcPct val="90000"/>
                  </a:lnSpc>
                  <a:spcBef>
                    <a:spcPct val="0"/>
                  </a:spcBef>
                  <a:spcAft>
                    <a:spcPct val="20000"/>
                  </a:spcAft>
                </a:pPr>
                <a:r>
                  <a:rPr lang="ja-JP" altLang="en-US" dirty="0">
                    <a:latin typeface="メイリオ" panose="020B0604030504040204" pitchFamily="50" charset="-128"/>
                    <a:ea typeface="メイリオ" panose="020B0604030504040204" pitchFamily="50" charset="-128"/>
                  </a:rPr>
                  <a:t>航空レーザー，車載レーザー，地上レーザ</a:t>
                </a:r>
                <a:r>
                  <a:rPr lang="en-US" altLang="ja-JP" dirty="0">
                    <a:latin typeface="メイリオ" panose="020B0604030504040204" pitchFamily="50" charset="-128"/>
                    <a:ea typeface="メイリオ" panose="020B0604030504040204" pitchFamily="50" charset="-128"/>
                  </a:rPr>
                  <a:t>―</a:t>
                </a:r>
                <a:r>
                  <a:rPr lang="ja-JP" altLang="en-US" dirty="0" err="1">
                    <a:latin typeface="メイリオ" panose="020B0604030504040204" pitchFamily="50" charset="-128"/>
                    <a:ea typeface="メイリオ" panose="020B0604030504040204" pitchFamily="50" charset="-128"/>
                  </a:rPr>
                  <a:t>，</a:t>
                </a:r>
                <a:r>
                  <a:rPr kumimoji="1" lang="ja-JP" altLang="en-US" kern="1200" dirty="0">
                    <a:latin typeface="メイリオ" panose="020B0604030504040204" pitchFamily="50" charset="-128"/>
                    <a:ea typeface="メイリオ" panose="020B0604030504040204" pitchFamily="50" charset="-128"/>
                  </a:rPr>
                  <a:t>ドローン </a:t>
                </a:r>
                <a:r>
                  <a:rPr kumimoji="1" lang="en-US" altLang="ja-JP" kern="1200" dirty="0" err="1">
                    <a:latin typeface="メイリオ" panose="020B0604030504040204" pitchFamily="50" charset="-128"/>
                    <a:ea typeface="メイリオ" panose="020B0604030504040204" pitchFamily="50" charset="-128"/>
                  </a:rPr>
                  <a:t>etc</a:t>
                </a:r>
                <a:r>
                  <a:rPr kumimoji="1" lang="en-US" altLang="ja-JP" kern="1200" dirty="0">
                    <a:latin typeface="メイリオ" panose="020B0604030504040204" pitchFamily="50" charset="-128"/>
                    <a:ea typeface="メイリオ" panose="020B0604030504040204" pitchFamily="50" charset="-128"/>
                  </a:rPr>
                  <a:t>…</a:t>
                </a:r>
                <a:endParaRPr lang="en-US" altLang="ja-JP" sz="1800" dirty="0">
                  <a:latin typeface="メイリオ" panose="020B0604030504040204" pitchFamily="50" charset="-128"/>
                  <a:ea typeface="メイリオ" panose="020B0604030504040204" pitchFamily="50" charset="-128"/>
                </a:endParaRPr>
              </a:p>
              <a:p>
                <a:endParaRPr kumimoji="1" lang="en-US" altLang="ja-JP" kern="1200" dirty="0">
                  <a:latin typeface="メイリオ" panose="020B0604030504040204" pitchFamily="50" charset="-128"/>
                  <a:ea typeface="メイリオ" panose="020B0604030504040204" pitchFamily="50" charset="-128"/>
                </a:endParaRPr>
              </a:p>
              <a:p>
                <a:endParaRPr kumimoji="1" lang="en-US" altLang="ja-JP" dirty="0">
                  <a:latin typeface="メイリオ" panose="020B0604030504040204" pitchFamily="50" charset="-128"/>
                  <a:ea typeface="メイリオ" panose="020B0604030504040204" pitchFamily="50" charset="-128"/>
                </a:endParaRPr>
              </a:p>
            </p:txBody>
          </p:sp>
          <p:sp>
            <p:nvSpPr>
              <p:cNvPr id="31" name="テキスト ボックス 30">
                <a:extLst>
                  <a:ext uri="{FF2B5EF4-FFF2-40B4-BE49-F238E27FC236}">
                    <a16:creationId xmlns:a16="http://schemas.microsoft.com/office/drawing/2014/main" id="{2B0025B3-6CE9-799B-103D-311700BEEDDF}"/>
                  </a:ext>
                </a:extLst>
              </p:cNvPr>
              <p:cNvSpPr txBox="1"/>
              <p:nvPr/>
            </p:nvSpPr>
            <p:spPr>
              <a:xfrm>
                <a:off x="6224574" y="2766522"/>
                <a:ext cx="4678310" cy="2294721"/>
              </a:xfrm>
              <a:prstGeom prst="rect">
                <a:avLst/>
              </a:prstGeom>
              <a:noFill/>
            </p:spPr>
            <p:txBody>
              <a:bodyPr wrap="square" rtlCol="0">
                <a:spAutoFit/>
              </a:bodyPr>
              <a:lstStyle/>
              <a:p>
                <a:r>
                  <a:rPr kumimoji="1" lang="ja-JP" altLang="en-US" sz="2000" b="1" dirty="0">
                    <a:latin typeface="メイリオ" panose="020B0604030504040204" pitchFamily="50" charset="-128"/>
                    <a:ea typeface="メイリオ" panose="020B0604030504040204" pitchFamily="50" charset="-128"/>
                  </a:rPr>
                  <a:t>・</a:t>
                </a:r>
                <a:r>
                  <a:rPr kumimoji="1" lang="ja-JP" altLang="en-US" sz="2000" b="1" dirty="0">
                    <a:solidFill>
                      <a:srgbClr val="7030A0"/>
                    </a:solidFill>
                    <a:latin typeface="メイリオ" panose="020B0604030504040204" pitchFamily="50" charset="-128"/>
                    <a:ea typeface="メイリオ" panose="020B0604030504040204" pitchFamily="50" charset="-128"/>
                  </a:rPr>
                  <a:t>計測手段が豊富</a:t>
                </a:r>
                <a:endParaRPr kumimoji="1" lang="en-US" altLang="ja-JP" b="1" dirty="0">
                  <a:solidFill>
                    <a:srgbClr val="7030A0"/>
                  </a:solidFill>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r>
                  <a:rPr kumimoji="1" lang="ja-JP" altLang="en-US" sz="2000" b="1" dirty="0">
                    <a:latin typeface="メイリオ" panose="020B0604030504040204" pitchFamily="50" charset="-128"/>
                    <a:ea typeface="メイリオ" panose="020B0604030504040204" pitchFamily="50" charset="-128"/>
                  </a:rPr>
                  <a:t>　　</a:t>
                </a:r>
                <a:endParaRPr kumimoji="1"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r>
                  <a:rPr kumimoji="1" lang="ja-JP" altLang="en-US" sz="2000" b="1" dirty="0">
                    <a:latin typeface="メイリオ" panose="020B0604030504040204" pitchFamily="50" charset="-128"/>
                    <a:ea typeface="メイリオ" panose="020B0604030504040204" pitchFamily="50" charset="-128"/>
                  </a:rPr>
                  <a:t>・</a:t>
                </a:r>
                <a:r>
                  <a:rPr kumimoji="1" lang="ja-JP" altLang="en-US" sz="2000" b="1" dirty="0">
                    <a:solidFill>
                      <a:srgbClr val="7030A0"/>
                    </a:solidFill>
                    <a:latin typeface="メイリオ" panose="020B0604030504040204" pitchFamily="50" charset="-128"/>
                    <a:ea typeface="メイリオ" panose="020B0604030504040204" pitchFamily="50" charset="-128"/>
                  </a:rPr>
                  <a:t>大量の点の集合</a:t>
                </a:r>
                <a:endParaRPr kumimoji="1" lang="en-US" altLang="ja-JP" b="1" dirty="0">
                  <a:solidFill>
                    <a:srgbClr val="7030A0"/>
                  </a:solidFill>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p:txBody>
          </p:sp>
          <p:sp>
            <p:nvSpPr>
              <p:cNvPr id="33" name="テキスト ボックス 32">
                <a:extLst>
                  <a:ext uri="{FF2B5EF4-FFF2-40B4-BE49-F238E27FC236}">
                    <a16:creationId xmlns:a16="http://schemas.microsoft.com/office/drawing/2014/main" id="{23B17E11-45E9-9330-51A6-48AC833CEFCF}"/>
                  </a:ext>
                </a:extLst>
              </p:cNvPr>
              <p:cNvSpPr txBox="1"/>
              <p:nvPr/>
            </p:nvSpPr>
            <p:spPr>
              <a:xfrm>
                <a:off x="6492771" y="4357143"/>
                <a:ext cx="4616894" cy="660126"/>
              </a:xfrm>
              <a:prstGeom prst="rect">
                <a:avLst/>
              </a:prstGeom>
              <a:noFill/>
            </p:spPr>
            <p:txBody>
              <a:bodyPr wrap="square" rtlCol="0">
                <a:spAutoFit/>
              </a:bodyPr>
              <a:lstStyle/>
              <a:p>
                <a:r>
                  <a:rPr kumimoji="1" lang="ja-JP" altLang="en-US" b="1" u="sng" dirty="0">
                    <a:latin typeface="メイリオ" panose="020B0604030504040204" pitchFamily="50" charset="-128"/>
                    <a:ea typeface="メイリオ" panose="020B0604030504040204" pitchFamily="50" charset="-128"/>
                  </a:rPr>
                  <a:t>各点が独立しているため，形状諸量の取得</a:t>
                </a:r>
                <a:r>
                  <a:rPr lang="ja-JP" altLang="en-US" b="1" u="sng" dirty="0">
                    <a:latin typeface="メイリオ" panose="020B0604030504040204" pitchFamily="50" charset="-128"/>
                    <a:ea typeface="メイリオ" panose="020B0604030504040204" pitchFamily="50" charset="-128"/>
                  </a:rPr>
                  <a:t>が容易でない</a:t>
                </a:r>
                <a:endParaRPr kumimoji="1" lang="ja-JP" altLang="en-US" b="1" u="sng" dirty="0">
                  <a:latin typeface="メイリオ" panose="020B0604030504040204" pitchFamily="50" charset="-128"/>
                  <a:ea typeface="メイリオ" panose="020B0604030504040204" pitchFamily="50" charset="-128"/>
                </a:endParaRPr>
              </a:p>
            </p:txBody>
          </p:sp>
        </p:grpSp>
      </p:grpSp>
      <p:pic>
        <p:nvPicPr>
          <p:cNvPr id="44" name="図 43" descr="ダイアグラム">
            <a:extLst>
              <a:ext uri="{FF2B5EF4-FFF2-40B4-BE49-F238E27FC236}">
                <a16:creationId xmlns:a16="http://schemas.microsoft.com/office/drawing/2014/main" id="{8D9E254E-9DE2-57FF-3CD2-701CF76D88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6469" y="2383102"/>
            <a:ext cx="3109286" cy="2503503"/>
          </a:xfrm>
          <a:prstGeom prst="rect">
            <a:avLst/>
          </a:prstGeom>
          <a:ln>
            <a:noFill/>
          </a:ln>
          <a:effectLst>
            <a:outerShdw blurRad="190500" algn="tl" rotWithShape="0">
              <a:srgbClr val="000000">
                <a:alpha val="70000"/>
              </a:srgbClr>
            </a:outerShdw>
          </a:effectLst>
        </p:spPr>
      </p:pic>
      <p:grpSp>
        <p:nvGrpSpPr>
          <p:cNvPr id="12" name="グループ化 11">
            <a:extLst>
              <a:ext uri="{FF2B5EF4-FFF2-40B4-BE49-F238E27FC236}">
                <a16:creationId xmlns:a16="http://schemas.microsoft.com/office/drawing/2014/main" id="{16F93EA4-2421-C932-C72B-5293C9334D8B}"/>
              </a:ext>
            </a:extLst>
          </p:cNvPr>
          <p:cNvGrpSpPr/>
          <p:nvPr/>
        </p:nvGrpSpPr>
        <p:grpSpPr>
          <a:xfrm>
            <a:off x="5728047" y="4756127"/>
            <a:ext cx="5937927" cy="1482617"/>
            <a:chOff x="5728047" y="4756127"/>
            <a:chExt cx="5937927" cy="1482617"/>
          </a:xfrm>
        </p:grpSpPr>
        <p:sp>
          <p:nvSpPr>
            <p:cNvPr id="27" name="テキスト ボックス 26">
              <a:extLst>
                <a:ext uri="{FF2B5EF4-FFF2-40B4-BE49-F238E27FC236}">
                  <a16:creationId xmlns:a16="http://schemas.microsoft.com/office/drawing/2014/main" id="{9BA9FEC4-D34F-5A9B-F4D8-859DFB473174}"/>
                </a:ext>
              </a:extLst>
            </p:cNvPr>
            <p:cNvSpPr txBox="1"/>
            <p:nvPr/>
          </p:nvSpPr>
          <p:spPr>
            <a:xfrm>
              <a:off x="5728047" y="5744221"/>
              <a:ext cx="1300381" cy="369332"/>
            </a:xfrm>
            <a:prstGeom prst="rect">
              <a:avLst/>
            </a:prstGeom>
            <a:noFill/>
          </p:spPr>
          <p:txBody>
            <a:bodyPr wrap="square" rtlCol="0">
              <a:spAutoFit/>
            </a:bodyPr>
            <a:lstStyle/>
            <a:p>
              <a:r>
                <a:rPr kumimoji="1" lang="ja-JP" altLang="en-US" b="1" dirty="0">
                  <a:latin typeface="メイリオ" panose="020B0604030504040204" pitchFamily="50" charset="-128"/>
                  <a:ea typeface="メイリオ" panose="020B0604030504040204" pitchFamily="50" charset="-128"/>
                </a:rPr>
                <a:t>しかし</a:t>
              </a:r>
              <a:r>
                <a:rPr kumimoji="1" lang="en-US" altLang="ja-JP" b="1" dirty="0">
                  <a:latin typeface="メイリオ" panose="020B0604030504040204" pitchFamily="50" charset="-128"/>
                  <a:ea typeface="メイリオ" panose="020B0604030504040204" pitchFamily="50" charset="-128"/>
                </a:rPr>
                <a:t>…</a:t>
              </a:r>
              <a:endParaRPr kumimoji="1" lang="ja-JP" altLang="en-US" b="1" dirty="0">
                <a:latin typeface="メイリオ" panose="020B0604030504040204" pitchFamily="50" charset="-128"/>
                <a:ea typeface="メイリオ" panose="020B0604030504040204" pitchFamily="50" charset="-128"/>
              </a:endParaRPr>
            </a:p>
          </p:txBody>
        </p:sp>
        <p:sp>
          <p:nvSpPr>
            <p:cNvPr id="37" name="テキスト ボックス 36">
              <a:extLst>
                <a:ext uri="{FF2B5EF4-FFF2-40B4-BE49-F238E27FC236}">
                  <a16:creationId xmlns:a16="http://schemas.microsoft.com/office/drawing/2014/main" id="{9BE3A748-B74F-9829-F418-541F8996FEEA}"/>
                </a:ext>
              </a:extLst>
            </p:cNvPr>
            <p:cNvSpPr txBox="1"/>
            <p:nvPr/>
          </p:nvSpPr>
          <p:spPr>
            <a:xfrm>
              <a:off x="7889840" y="5592413"/>
              <a:ext cx="3776134" cy="646331"/>
            </a:xfrm>
            <a:prstGeom prst="rect">
              <a:avLst/>
            </a:prstGeom>
            <a:noFill/>
          </p:spPr>
          <p:txBody>
            <a:bodyPr wrap="square" rtlCol="0">
              <a:spAutoFit/>
            </a:bodyPr>
            <a:lstStyle/>
            <a:p>
              <a:r>
                <a:rPr lang="ja-JP" altLang="en-US" sz="3600" b="1" u="sng" dirty="0">
                  <a:solidFill>
                    <a:srgbClr val="7030A0"/>
                  </a:solidFill>
                  <a:latin typeface="メイリオ" panose="020B0604030504040204" pitchFamily="50" charset="-128"/>
                  <a:ea typeface="メイリオ" panose="020B0604030504040204" pitchFamily="50" charset="-128"/>
                </a:rPr>
                <a:t>点群処理が課題</a:t>
              </a:r>
              <a:endParaRPr kumimoji="1" lang="ja-JP" altLang="en-US" sz="3600" b="1" u="sng" dirty="0">
                <a:solidFill>
                  <a:srgbClr val="7030A0"/>
                </a:solidFill>
                <a:latin typeface="メイリオ" panose="020B0604030504040204" pitchFamily="50" charset="-128"/>
                <a:ea typeface="メイリオ" panose="020B0604030504040204" pitchFamily="50" charset="-128"/>
              </a:endParaRPr>
            </a:p>
          </p:txBody>
        </p:sp>
        <p:sp>
          <p:nvSpPr>
            <p:cNvPr id="45" name="矢印: 下 44">
              <a:extLst>
                <a:ext uri="{FF2B5EF4-FFF2-40B4-BE49-F238E27FC236}">
                  <a16:creationId xmlns:a16="http://schemas.microsoft.com/office/drawing/2014/main" id="{583B9208-D688-D3F6-FCDE-22E67355BEE4}"/>
                </a:ext>
              </a:extLst>
            </p:cNvPr>
            <p:cNvSpPr/>
            <p:nvPr/>
          </p:nvSpPr>
          <p:spPr>
            <a:xfrm>
              <a:off x="9370833" y="4756127"/>
              <a:ext cx="518452" cy="71905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a:extLst>
                <a:ext uri="{FF2B5EF4-FFF2-40B4-BE49-F238E27FC236}">
                  <a16:creationId xmlns:a16="http://schemas.microsoft.com/office/drawing/2014/main" id="{AA8D4A69-DD5B-28D2-D423-ED64026BF7E8}"/>
                </a:ext>
              </a:extLst>
            </p:cNvPr>
            <p:cNvSpPr txBox="1"/>
            <p:nvPr/>
          </p:nvSpPr>
          <p:spPr>
            <a:xfrm>
              <a:off x="6270379" y="5223080"/>
              <a:ext cx="3634233" cy="369332"/>
            </a:xfrm>
            <a:prstGeom prst="rect">
              <a:avLst/>
            </a:prstGeom>
            <a:noFill/>
          </p:spPr>
          <p:txBody>
            <a:bodyPr wrap="square" rtlCol="0">
              <a:spAutoFit/>
            </a:bodyPr>
            <a:lstStyle/>
            <a:p>
              <a:r>
                <a:rPr kumimoji="1" lang="ja-JP" altLang="en-US" dirty="0"/>
                <a:t>解析に使用しよう</a:t>
              </a:r>
              <a:r>
                <a:rPr lang="ja-JP" altLang="en-US" dirty="0"/>
                <a:t>と</a:t>
              </a:r>
              <a:r>
                <a:rPr kumimoji="1" lang="ja-JP" altLang="en-US" dirty="0"/>
                <a:t>試みるも</a:t>
              </a:r>
              <a:endParaRPr kumimoji="1" lang="en-US" altLang="ja-JP" dirty="0"/>
            </a:p>
          </p:txBody>
        </p:sp>
      </p:grpSp>
    </p:spTree>
    <p:extLst>
      <p:ext uri="{BB962C8B-B14F-4D97-AF65-F5344CB8AC3E}">
        <p14:creationId xmlns:p14="http://schemas.microsoft.com/office/powerpoint/2010/main" val="675200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15030"/>
            <a:ext cx="12192000" cy="6858000"/>
          </a:xfrm>
          <a:prstGeom prst="rect">
            <a:avLst/>
          </a:prstGeom>
        </p:spPr>
      </p:pic>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57745" y="1024314"/>
            <a:ext cx="11208229" cy="910078"/>
          </a:xfrm>
        </p:spPr>
        <p:txBody>
          <a:bodyPr/>
          <a:lstStyle/>
          <a:p>
            <a:r>
              <a:rPr kumimoji="1" lang="ja-JP" altLang="en-US" dirty="0">
                <a:latin typeface="メイリオ" panose="020B0604030504040204" pitchFamily="50" charset="-128"/>
                <a:ea typeface="メイリオ" panose="020B0604030504040204" pitchFamily="50" charset="-128"/>
              </a:rPr>
              <a:t>点群を</a:t>
            </a:r>
            <a:r>
              <a:rPr kumimoji="1" lang="ja-JP" altLang="en-US" dirty="0">
                <a:solidFill>
                  <a:srgbClr val="7030A0"/>
                </a:solidFill>
                <a:latin typeface="メイリオ" panose="020B0604030504040204" pitchFamily="50" charset="-128"/>
                <a:ea typeface="メイリオ" panose="020B0604030504040204" pitchFamily="50" charset="-128"/>
              </a:rPr>
              <a:t>構造</a:t>
            </a:r>
            <a:r>
              <a:rPr lang="ja-JP" altLang="en-US" dirty="0">
                <a:solidFill>
                  <a:srgbClr val="7030A0"/>
                </a:solidFill>
                <a:latin typeface="メイリオ" panose="020B0604030504040204" pitchFamily="50" charset="-128"/>
                <a:ea typeface="メイリオ" panose="020B0604030504040204" pitchFamily="50" charset="-128"/>
              </a:rPr>
              <a:t>解析</a:t>
            </a:r>
            <a:r>
              <a:rPr kumimoji="1" lang="ja-JP" altLang="en-US" dirty="0">
                <a:solidFill>
                  <a:srgbClr val="7030A0"/>
                </a:solidFill>
                <a:latin typeface="メイリオ" panose="020B0604030504040204" pitchFamily="50" charset="-128"/>
                <a:ea typeface="メイリオ" panose="020B0604030504040204" pitchFamily="50" charset="-128"/>
              </a:rPr>
              <a:t>に利用できるデータ</a:t>
            </a:r>
            <a:r>
              <a:rPr lang="ja-JP" altLang="en-US" dirty="0">
                <a:latin typeface="メイリオ" panose="020B0604030504040204" pitchFamily="50" charset="-128"/>
                <a:ea typeface="メイリオ" panose="020B0604030504040204" pitchFamily="50" charset="-128"/>
              </a:rPr>
              <a:t>に変換する</a:t>
            </a:r>
            <a:endParaRPr kumimoji="1" lang="ja-JP" altLang="en-US" dirty="0">
              <a:latin typeface="メイリオ" panose="020B0604030504040204" pitchFamily="50" charset="-128"/>
              <a:ea typeface="メイリオ" panose="020B0604030504040204" pitchFamily="50" charset="-128"/>
            </a:endParaRPr>
          </a:p>
        </p:txBody>
      </p:sp>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p:txBody>
          <a:bodyPr>
            <a:normAutofit lnSpcReduction="10000"/>
          </a:bodyPr>
          <a:lstStyle/>
          <a:p>
            <a:r>
              <a:rPr lang="ja-JP" altLang="en-US" dirty="0"/>
              <a:t>目的</a:t>
            </a:r>
            <a:endParaRPr kumimoji="1" lang="ja-JP" altLang="en-US" dirty="0"/>
          </a:p>
        </p:txBody>
      </p:sp>
      <p:sp>
        <p:nvSpPr>
          <p:cNvPr id="3" name="正方形/長方形 2">
            <a:extLst>
              <a:ext uri="{FF2B5EF4-FFF2-40B4-BE49-F238E27FC236}">
                <a16:creationId xmlns:a16="http://schemas.microsoft.com/office/drawing/2014/main" id="{FD82B011-83BF-B9D0-EF63-BDE1EE946C39}"/>
              </a:ext>
            </a:extLst>
          </p:cNvPr>
          <p:cNvSpPr/>
          <p:nvPr/>
        </p:nvSpPr>
        <p:spPr>
          <a:xfrm>
            <a:off x="434594" y="1928282"/>
            <a:ext cx="3206572" cy="1945294"/>
          </a:xfrm>
          <a:prstGeom prst="rect">
            <a:avLst/>
          </a:prstGeom>
          <a:solidFill>
            <a:srgbClr val="FFFFFF"/>
          </a:solid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solidFill>
                  <a:schemeClr val="tx1"/>
                </a:solidFill>
                <a:latin typeface="メイリオ" panose="020B0604030504040204" pitchFamily="50" charset="-128"/>
                <a:ea typeface="メイリオ" panose="020B0604030504040204" pitchFamily="50" charset="-128"/>
              </a:rPr>
              <a:t>点群の計測</a:t>
            </a:r>
          </a:p>
        </p:txBody>
      </p:sp>
      <p:pic>
        <p:nvPicPr>
          <p:cNvPr id="29" name="図 28" descr="ダイアグラム">
            <a:extLst>
              <a:ext uri="{FF2B5EF4-FFF2-40B4-BE49-F238E27FC236}">
                <a16:creationId xmlns:a16="http://schemas.microsoft.com/office/drawing/2014/main" id="{D228C1D6-1FC5-53D6-5F70-C58BFE1F5B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1650" y="1859610"/>
            <a:ext cx="3661015" cy="2269830"/>
          </a:xfrm>
          <a:prstGeom prst="rect">
            <a:avLst/>
          </a:prstGeom>
          <a:ln>
            <a:noFill/>
          </a:ln>
          <a:effectLst>
            <a:outerShdw blurRad="190500" algn="tl" rotWithShape="0">
              <a:srgbClr val="000000">
                <a:alpha val="70000"/>
              </a:srgbClr>
            </a:outerShdw>
          </a:effectLst>
        </p:spPr>
      </p:pic>
      <p:grpSp>
        <p:nvGrpSpPr>
          <p:cNvPr id="6" name="グループ化 5">
            <a:extLst>
              <a:ext uri="{FF2B5EF4-FFF2-40B4-BE49-F238E27FC236}">
                <a16:creationId xmlns:a16="http://schemas.microsoft.com/office/drawing/2014/main" id="{EEF2162A-6C45-5D36-8236-5CD975ED8590}"/>
              </a:ext>
            </a:extLst>
          </p:cNvPr>
          <p:cNvGrpSpPr/>
          <p:nvPr/>
        </p:nvGrpSpPr>
        <p:grpSpPr>
          <a:xfrm>
            <a:off x="3371851" y="2024946"/>
            <a:ext cx="4865023" cy="3611203"/>
            <a:chOff x="3304365" y="1775854"/>
            <a:chExt cx="5305291" cy="4228925"/>
          </a:xfrm>
        </p:grpSpPr>
        <p:sp>
          <p:nvSpPr>
            <p:cNvPr id="16" name="正方形/長方形 15">
              <a:extLst>
                <a:ext uri="{FF2B5EF4-FFF2-40B4-BE49-F238E27FC236}">
                  <a16:creationId xmlns:a16="http://schemas.microsoft.com/office/drawing/2014/main" id="{A5602C3C-8E58-ED8C-4C22-A6C1C0BFB876}"/>
                </a:ext>
              </a:extLst>
            </p:cNvPr>
            <p:cNvSpPr/>
            <p:nvPr/>
          </p:nvSpPr>
          <p:spPr>
            <a:xfrm>
              <a:off x="3304365" y="2405424"/>
              <a:ext cx="5305291" cy="3599355"/>
            </a:xfrm>
            <a:prstGeom prst="rect">
              <a:avLst/>
            </a:prstGeom>
            <a:solidFill>
              <a:schemeClr val="accent1">
                <a:lumMod val="40000"/>
                <a:lumOff val="60000"/>
              </a:schemeClr>
            </a:solidFill>
            <a:ln w="38100"/>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ja-JP" altLang="en-US" dirty="0">
                <a:solidFill>
                  <a:srgbClr val="00B050"/>
                </a:solidFill>
              </a:endParaRPr>
            </a:p>
          </p:txBody>
        </p:sp>
        <p:grpSp>
          <p:nvGrpSpPr>
            <p:cNvPr id="7" name="グループ化 6">
              <a:extLst>
                <a:ext uri="{FF2B5EF4-FFF2-40B4-BE49-F238E27FC236}">
                  <a16:creationId xmlns:a16="http://schemas.microsoft.com/office/drawing/2014/main" id="{64D97700-42A5-0DF5-F07B-86694FC3A03F}"/>
                </a:ext>
              </a:extLst>
            </p:cNvPr>
            <p:cNvGrpSpPr/>
            <p:nvPr/>
          </p:nvGrpSpPr>
          <p:grpSpPr>
            <a:xfrm rot="19356426" flipV="1">
              <a:off x="3561139" y="1775854"/>
              <a:ext cx="638334" cy="948153"/>
              <a:chOff x="2664127" y="3374455"/>
              <a:chExt cx="1201975" cy="1567649"/>
            </a:xfrm>
            <a:solidFill>
              <a:srgbClr val="7030A0"/>
            </a:solidFill>
          </p:grpSpPr>
          <p:sp>
            <p:nvSpPr>
              <p:cNvPr id="8" name="二等辺三角形 7">
                <a:extLst>
                  <a:ext uri="{FF2B5EF4-FFF2-40B4-BE49-F238E27FC236}">
                    <a16:creationId xmlns:a16="http://schemas.microsoft.com/office/drawing/2014/main" id="{15D06CD0-4912-B182-BC6D-859C91C4A2A1}"/>
                  </a:ext>
                </a:extLst>
              </p:cNvPr>
              <p:cNvSpPr/>
              <p:nvPr/>
            </p:nvSpPr>
            <p:spPr>
              <a:xfrm rot="21516842">
                <a:off x="3025444" y="3374455"/>
                <a:ext cx="840658" cy="471949"/>
              </a:xfrm>
              <a:prstGeom prst="triangle">
                <a:avLst/>
              </a:prstGeom>
              <a:grp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 name="フリーフォーム: 図形 8">
                <a:extLst>
                  <a:ext uri="{FF2B5EF4-FFF2-40B4-BE49-F238E27FC236}">
                    <a16:creationId xmlns:a16="http://schemas.microsoft.com/office/drawing/2014/main" id="{A8CF8CAC-6075-71DD-36E0-5B0D378A60DB}"/>
                  </a:ext>
                </a:extLst>
              </p:cNvPr>
              <p:cNvSpPr/>
              <p:nvPr/>
            </p:nvSpPr>
            <p:spPr>
              <a:xfrm>
                <a:off x="2664127" y="3827205"/>
                <a:ext cx="956601" cy="1114899"/>
              </a:xfrm>
              <a:custGeom>
                <a:avLst/>
                <a:gdLst>
                  <a:gd name="connsiteX0" fmla="*/ 649311 w 956601"/>
                  <a:gd name="connsiteY0" fmla="*/ 0 h 1114899"/>
                  <a:gd name="connsiteX1" fmla="*/ 956601 w 956601"/>
                  <a:gd name="connsiteY1" fmla="*/ 0 h 1114899"/>
                  <a:gd name="connsiteX2" fmla="*/ 951973 w 956601"/>
                  <a:gd name="connsiteY2" fmla="*/ 97117 h 1114899"/>
                  <a:gd name="connsiteX3" fmla="*/ 5472 w 956601"/>
                  <a:gd name="connsiteY3" fmla="*/ 1113687 h 1114899"/>
                  <a:gd name="connsiteX4" fmla="*/ 0 w 956601"/>
                  <a:gd name="connsiteY4" fmla="*/ 1114899 h 1114899"/>
                  <a:gd name="connsiteX5" fmla="*/ 40056 w 956601"/>
                  <a:gd name="connsiteY5" fmla="*/ 1089636 h 1114899"/>
                  <a:gd name="connsiteX6" fmla="*/ 638394 w 956601"/>
                  <a:gd name="connsiteY6" fmla="*/ 162145 h 111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6601" h="1114899">
                    <a:moveTo>
                      <a:pt x="649311" y="0"/>
                    </a:moveTo>
                    <a:lnTo>
                      <a:pt x="956601" y="0"/>
                    </a:lnTo>
                    <a:lnTo>
                      <a:pt x="951973" y="97117"/>
                    </a:lnTo>
                    <a:cubicBezTo>
                      <a:pt x="906000" y="577465"/>
                      <a:pt x="522068" y="975272"/>
                      <a:pt x="5472" y="1113687"/>
                    </a:cubicBezTo>
                    <a:lnTo>
                      <a:pt x="0" y="1114899"/>
                    </a:lnTo>
                    <a:lnTo>
                      <a:pt x="40056" y="1089636"/>
                    </a:lnTo>
                    <a:cubicBezTo>
                      <a:pt x="365632" y="863013"/>
                      <a:pt x="587911" y="534591"/>
                      <a:pt x="638394" y="162145"/>
                    </a:cubicBezTo>
                    <a:close/>
                  </a:path>
                </a:pathLst>
              </a:custGeom>
              <a:grp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24" name="テキスト ボックス 23">
              <a:extLst>
                <a:ext uri="{FF2B5EF4-FFF2-40B4-BE49-F238E27FC236}">
                  <a16:creationId xmlns:a16="http://schemas.microsoft.com/office/drawing/2014/main" id="{AFE42FBE-B1AC-0ED6-5C65-783944C75C05}"/>
                </a:ext>
              </a:extLst>
            </p:cNvPr>
            <p:cNvSpPr txBox="1"/>
            <p:nvPr/>
          </p:nvSpPr>
          <p:spPr>
            <a:xfrm>
              <a:off x="3847577" y="3213129"/>
              <a:ext cx="4298090" cy="2054416"/>
            </a:xfrm>
            <a:prstGeom prst="rect">
              <a:avLst/>
            </a:prstGeom>
            <a:noFill/>
          </p:spPr>
          <p:txBody>
            <a:bodyPr wrap="square" rtlCol="0">
              <a:spAutoFit/>
            </a:bodyPr>
            <a:lstStyle/>
            <a:p>
              <a:pPr algn="ctr"/>
              <a:r>
                <a:rPr lang="ja-JP" altLang="en-US" sz="3600" b="1" dirty="0">
                  <a:latin typeface="メイリオ" panose="020B0604030504040204" pitchFamily="50" charset="-128"/>
                  <a:ea typeface="メイリオ" panose="020B0604030504040204" pitchFamily="50" charset="-128"/>
                </a:rPr>
                <a:t>解析に利用できる</a:t>
              </a:r>
              <a:r>
                <a:rPr kumimoji="1" lang="ja-JP" altLang="en-US" sz="3600" b="1" dirty="0">
                  <a:latin typeface="メイリオ" panose="020B0604030504040204" pitchFamily="50" charset="-128"/>
                  <a:ea typeface="メイリオ" panose="020B0604030504040204" pitchFamily="50" charset="-128"/>
                </a:rPr>
                <a:t>データに</a:t>
              </a:r>
              <a:r>
                <a:rPr lang="ja-JP" altLang="en-US" sz="3600" b="1" dirty="0">
                  <a:latin typeface="メイリオ" panose="020B0604030504040204" pitchFamily="50" charset="-128"/>
                  <a:ea typeface="メイリオ" panose="020B0604030504040204" pitchFamily="50" charset="-128"/>
                </a:rPr>
                <a:t>直す</a:t>
              </a:r>
              <a:endParaRPr kumimoji="1" lang="en-US" altLang="ja-JP" sz="3600" b="1" dirty="0">
                <a:latin typeface="メイリオ" panose="020B0604030504040204" pitchFamily="50" charset="-128"/>
                <a:ea typeface="メイリオ" panose="020B0604030504040204" pitchFamily="50" charset="-128"/>
              </a:endParaRPr>
            </a:p>
            <a:p>
              <a:pPr algn="ctr"/>
              <a:r>
                <a:rPr kumimoji="1" lang="ja-JP" altLang="en-US" sz="3600" b="1" dirty="0">
                  <a:latin typeface="メイリオ" panose="020B0604030504040204" pitchFamily="50" charset="-128"/>
                  <a:ea typeface="メイリオ" panose="020B0604030504040204" pitchFamily="50" charset="-128"/>
                </a:rPr>
                <a:t>（</a:t>
              </a:r>
              <a:r>
                <a:rPr kumimoji="1" lang="ja-JP" altLang="en-US" sz="3600" b="1" dirty="0">
                  <a:solidFill>
                    <a:srgbClr val="FF0000"/>
                  </a:solidFill>
                  <a:latin typeface="メイリオ" panose="020B0604030504040204" pitchFamily="50" charset="-128"/>
                  <a:ea typeface="メイリオ" panose="020B0604030504040204" pitchFamily="50" charset="-128"/>
                </a:rPr>
                <a:t>点群処理</a:t>
              </a:r>
              <a:r>
                <a:rPr kumimoji="1" lang="ja-JP" altLang="en-US" sz="3600" b="1" dirty="0">
                  <a:latin typeface="メイリオ" panose="020B0604030504040204" pitchFamily="50" charset="-128"/>
                  <a:ea typeface="メイリオ" panose="020B0604030504040204" pitchFamily="50" charset="-128"/>
                </a:rPr>
                <a:t>）</a:t>
              </a:r>
            </a:p>
          </p:txBody>
        </p:sp>
      </p:grpSp>
      <p:grpSp>
        <p:nvGrpSpPr>
          <p:cNvPr id="15" name="グループ化 14">
            <a:extLst>
              <a:ext uri="{FF2B5EF4-FFF2-40B4-BE49-F238E27FC236}">
                <a16:creationId xmlns:a16="http://schemas.microsoft.com/office/drawing/2014/main" id="{4E62AD6E-AB5D-543F-0E8E-B5CE526E27AC}"/>
              </a:ext>
            </a:extLst>
          </p:cNvPr>
          <p:cNvGrpSpPr/>
          <p:nvPr/>
        </p:nvGrpSpPr>
        <p:grpSpPr>
          <a:xfrm>
            <a:off x="7967559" y="3989654"/>
            <a:ext cx="3206572" cy="2624363"/>
            <a:chOff x="8459402" y="3743161"/>
            <a:chExt cx="3206572" cy="2624363"/>
          </a:xfrm>
        </p:grpSpPr>
        <p:sp>
          <p:nvSpPr>
            <p:cNvPr id="26" name="正方形/長方形 25">
              <a:extLst>
                <a:ext uri="{FF2B5EF4-FFF2-40B4-BE49-F238E27FC236}">
                  <a16:creationId xmlns:a16="http://schemas.microsoft.com/office/drawing/2014/main" id="{DD5256D4-F03E-0411-E06D-88B72F87905F}"/>
                </a:ext>
              </a:extLst>
            </p:cNvPr>
            <p:cNvSpPr/>
            <p:nvPr/>
          </p:nvSpPr>
          <p:spPr>
            <a:xfrm>
              <a:off x="8459402" y="4422230"/>
              <a:ext cx="3206572" cy="1945294"/>
            </a:xfrm>
            <a:prstGeom prst="rect">
              <a:avLst/>
            </a:prstGeom>
            <a:solidFill>
              <a:srgbClr val="FFFFFF"/>
            </a:solid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solidFill>
                    <a:schemeClr val="tx1"/>
                  </a:solidFill>
                  <a:latin typeface="メイリオ" panose="020B0604030504040204" pitchFamily="50" charset="-128"/>
                  <a:ea typeface="メイリオ" panose="020B0604030504040204" pitchFamily="50" charset="-128"/>
                </a:rPr>
                <a:t>解析ソフト</a:t>
              </a:r>
              <a:r>
                <a:rPr kumimoji="1" lang="en-US" altLang="ja-JP" sz="2800" dirty="0">
                  <a:solidFill>
                    <a:schemeClr val="tx1"/>
                  </a:solidFill>
                  <a:latin typeface="メイリオ" panose="020B0604030504040204" pitchFamily="50" charset="-128"/>
                  <a:ea typeface="メイリオ" panose="020B0604030504040204" pitchFamily="50" charset="-128"/>
                </a:rPr>
                <a:t>(</a:t>
              </a:r>
              <a:r>
                <a:rPr kumimoji="1" lang="en-US" altLang="ja-JP" sz="2800" dirty="0" err="1">
                  <a:solidFill>
                    <a:schemeClr val="tx1"/>
                  </a:solidFill>
                  <a:latin typeface="メイリオ" panose="020B0604030504040204" pitchFamily="50" charset="-128"/>
                  <a:ea typeface="メイリオ" panose="020B0604030504040204" pitchFamily="50" charset="-128"/>
                </a:rPr>
                <a:t>SeanFEM</a:t>
              </a:r>
              <a:r>
                <a:rPr kumimoji="1" lang="en-US" altLang="ja-JP" sz="2800" dirty="0">
                  <a:solidFill>
                    <a:schemeClr val="tx1"/>
                  </a:solidFill>
                  <a:latin typeface="メイリオ" panose="020B0604030504040204" pitchFamily="50" charset="-128"/>
                  <a:ea typeface="メイリオ" panose="020B0604030504040204" pitchFamily="50" charset="-128"/>
                </a:rPr>
                <a:t>)</a:t>
              </a:r>
            </a:p>
            <a:p>
              <a:pPr algn="ctr"/>
              <a:r>
                <a:rPr kumimoji="1" lang="ja-JP" altLang="en-US" sz="2800" dirty="0">
                  <a:solidFill>
                    <a:schemeClr val="tx1"/>
                  </a:solidFill>
                  <a:latin typeface="メイリオ" panose="020B0604030504040204" pitchFamily="50" charset="-128"/>
                  <a:ea typeface="メイリオ" panose="020B0604030504040204" pitchFamily="50" charset="-128"/>
                </a:rPr>
                <a:t>で解析</a:t>
              </a:r>
            </a:p>
          </p:txBody>
        </p:sp>
        <p:grpSp>
          <p:nvGrpSpPr>
            <p:cNvPr id="10" name="グループ化 9">
              <a:extLst>
                <a:ext uri="{FF2B5EF4-FFF2-40B4-BE49-F238E27FC236}">
                  <a16:creationId xmlns:a16="http://schemas.microsoft.com/office/drawing/2014/main" id="{5A93B423-C8EF-4465-A685-D72308B482A9}"/>
                </a:ext>
              </a:extLst>
            </p:cNvPr>
            <p:cNvGrpSpPr/>
            <p:nvPr/>
          </p:nvGrpSpPr>
          <p:grpSpPr>
            <a:xfrm rot="19356426" flipV="1">
              <a:off x="8640376" y="3743161"/>
              <a:ext cx="638334" cy="948153"/>
              <a:chOff x="2664127" y="3374455"/>
              <a:chExt cx="1201975" cy="1567649"/>
            </a:xfrm>
            <a:solidFill>
              <a:srgbClr val="7030A0"/>
            </a:solidFill>
          </p:grpSpPr>
          <p:sp>
            <p:nvSpPr>
              <p:cNvPr id="11" name="二等辺三角形 10">
                <a:extLst>
                  <a:ext uri="{FF2B5EF4-FFF2-40B4-BE49-F238E27FC236}">
                    <a16:creationId xmlns:a16="http://schemas.microsoft.com/office/drawing/2014/main" id="{EB66BFCD-D143-6B1A-FAAF-39651C2F8B74}"/>
                  </a:ext>
                </a:extLst>
              </p:cNvPr>
              <p:cNvSpPr/>
              <p:nvPr/>
            </p:nvSpPr>
            <p:spPr>
              <a:xfrm rot="21516842">
                <a:off x="3025444" y="3374455"/>
                <a:ext cx="840658" cy="471949"/>
              </a:xfrm>
              <a:prstGeom prst="triangle">
                <a:avLst/>
              </a:prstGeom>
              <a:grp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 name="フリーフォーム: 図形 12">
                <a:extLst>
                  <a:ext uri="{FF2B5EF4-FFF2-40B4-BE49-F238E27FC236}">
                    <a16:creationId xmlns:a16="http://schemas.microsoft.com/office/drawing/2014/main" id="{AFC0F217-DD93-1D82-6871-1237B300D529}"/>
                  </a:ext>
                </a:extLst>
              </p:cNvPr>
              <p:cNvSpPr/>
              <p:nvPr/>
            </p:nvSpPr>
            <p:spPr>
              <a:xfrm>
                <a:off x="2664127" y="3827205"/>
                <a:ext cx="956601" cy="1114899"/>
              </a:xfrm>
              <a:custGeom>
                <a:avLst/>
                <a:gdLst>
                  <a:gd name="connsiteX0" fmla="*/ 649311 w 956601"/>
                  <a:gd name="connsiteY0" fmla="*/ 0 h 1114899"/>
                  <a:gd name="connsiteX1" fmla="*/ 956601 w 956601"/>
                  <a:gd name="connsiteY1" fmla="*/ 0 h 1114899"/>
                  <a:gd name="connsiteX2" fmla="*/ 951973 w 956601"/>
                  <a:gd name="connsiteY2" fmla="*/ 97117 h 1114899"/>
                  <a:gd name="connsiteX3" fmla="*/ 5472 w 956601"/>
                  <a:gd name="connsiteY3" fmla="*/ 1113687 h 1114899"/>
                  <a:gd name="connsiteX4" fmla="*/ 0 w 956601"/>
                  <a:gd name="connsiteY4" fmla="*/ 1114899 h 1114899"/>
                  <a:gd name="connsiteX5" fmla="*/ 40056 w 956601"/>
                  <a:gd name="connsiteY5" fmla="*/ 1089636 h 1114899"/>
                  <a:gd name="connsiteX6" fmla="*/ 638394 w 956601"/>
                  <a:gd name="connsiteY6" fmla="*/ 162145 h 111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6601" h="1114899">
                    <a:moveTo>
                      <a:pt x="649311" y="0"/>
                    </a:moveTo>
                    <a:lnTo>
                      <a:pt x="956601" y="0"/>
                    </a:lnTo>
                    <a:lnTo>
                      <a:pt x="951973" y="97117"/>
                    </a:lnTo>
                    <a:cubicBezTo>
                      <a:pt x="906000" y="577465"/>
                      <a:pt x="522068" y="975272"/>
                      <a:pt x="5472" y="1113687"/>
                    </a:cubicBezTo>
                    <a:lnTo>
                      <a:pt x="0" y="1114899"/>
                    </a:lnTo>
                    <a:lnTo>
                      <a:pt x="40056" y="1089636"/>
                    </a:lnTo>
                    <a:cubicBezTo>
                      <a:pt x="365632" y="863013"/>
                      <a:pt x="587911" y="534591"/>
                      <a:pt x="638394" y="162145"/>
                    </a:cubicBezTo>
                    <a:close/>
                  </a:path>
                </a:pathLst>
              </a:custGeom>
              <a:grp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pic>
        <p:nvPicPr>
          <p:cNvPr id="19" name="図 18">
            <a:extLst>
              <a:ext uri="{FF2B5EF4-FFF2-40B4-BE49-F238E27FC236}">
                <a16:creationId xmlns:a16="http://schemas.microsoft.com/office/drawing/2014/main" id="{10B30FC3-6DBA-4D5B-BC3E-83041C2B52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7128" y="3353446"/>
            <a:ext cx="1667624" cy="3260571"/>
          </a:xfrm>
          <a:prstGeom prst="rect">
            <a:avLst/>
          </a:prstGeom>
          <a:ln>
            <a:solidFill>
              <a:schemeClr val="tx1"/>
            </a:solidFill>
          </a:ln>
          <a:effectLst>
            <a:softEdge rad="112500"/>
          </a:effectLst>
        </p:spPr>
      </p:pic>
    </p:spTree>
    <p:extLst>
      <p:ext uri="{BB962C8B-B14F-4D97-AF65-F5344CB8AC3E}">
        <p14:creationId xmlns:p14="http://schemas.microsoft.com/office/powerpoint/2010/main" val="3794434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57745" y="1024314"/>
            <a:ext cx="11734255" cy="910078"/>
          </a:xfrm>
        </p:spPr>
        <p:txBody>
          <a:bodyPr/>
          <a:lstStyle/>
          <a:p>
            <a:r>
              <a:rPr kumimoji="1" lang="ja-JP" altLang="en-US" dirty="0">
                <a:latin typeface="メイリオ" panose="020B0604030504040204" pitchFamily="50" charset="-128"/>
                <a:ea typeface="メイリオ" panose="020B0604030504040204" pitchFamily="50" charset="-128"/>
              </a:rPr>
              <a:t>断面の</a:t>
            </a:r>
            <a:r>
              <a:rPr kumimoji="1" lang="ja-JP" altLang="en-US" dirty="0">
                <a:solidFill>
                  <a:srgbClr val="7030A0"/>
                </a:solidFill>
                <a:latin typeface="メイリオ" panose="020B0604030504040204" pitchFamily="50" charset="-128"/>
                <a:ea typeface="メイリオ" panose="020B0604030504040204" pitchFamily="50" charset="-128"/>
              </a:rPr>
              <a:t>形を判別</a:t>
            </a:r>
            <a:r>
              <a:rPr kumimoji="1" lang="ja-JP" altLang="en-US" dirty="0">
                <a:latin typeface="メイリオ" panose="020B0604030504040204" pitchFamily="50" charset="-128"/>
                <a:ea typeface="メイリオ" panose="020B0604030504040204" pitchFamily="50" charset="-128"/>
              </a:rPr>
              <a:t>し</a:t>
            </a:r>
            <a:r>
              <a:rPr lang="ja-JP" altLang="en-US" dirty="0">
                <a:latin typeface="メイリオ" panose="020B0604030504040204" pitchFamily="50" charset="-128"/>
                <a:ea typeface="メイリオ" panose="020B0604030504040204" pitchFamily="50" charset="-128"/>
              </a:rPr>
              <a:t>，はり要素としての</a:t>
            </a:r>
            <a:r>
              <a:rPr kumimoji="1" lang="ja-JP" altLang="en-US" dirty="0">
                <a:solidFill>
                  <a:srgbClr val="7030A0"/>
                </a:solidFill>
                <a:latin typeface="メイリオ" panose="020B0604030504040204" pitchFamily="50" charset="-128"/>
                <a:ea typeface="メイリオ" panose="020B0604030504040204" pitchFamily="50" charset="-128"/>
              </a:rPr>
              <a:t>断面寸法を求める</a:t>
            </a:r>
          </a:p>
        </p:txBody>
      </p:sp>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p:txBody>
          <a:bodyPr>
            <a:normAutofit lnSpcReduction="10000"/>
          </a:bodyPr>
          <a:lstStyle/>
          <a:p>
            <a:r>
              <a:rPr kumimoji="1" lang="ja-JP" altLang="en-US" dirty="0">
                <a:solidFill>
                  <a:srgbClr val="7030A0"/>
                </a:solidFill>
                <a:latin typeface="メイリオ" panose="020B0604030504040204" pitchFamily="50" charset="-128"/>
                <a:ea typeface="メイリオ" panose="020B0604030504040204" pitchFamily="50" charset="-128"/>
              </a:rPr>
              <a:t>点群処理</a:t>
            </a:r>
            <a:r>
              <a:rPr kumimoji="1" lang="ja-JP" altLang="en-US" dirty="0">
                <a:latin typeface="メイリオ" panose="020B0604030504040204" pitchFamily="50" charset="-128"/>
                <a:ea typeface="メイリオ" panose="020B0604030504040204" pitchFamily="50" charset="-128"/>
              </a:rPr>
              <a:t>の全体的な流れ</a:t>
            </a:r>
            <a:endParaRPr kumimoji="1" lang="ja-JP" altLang="en-US" dirty="0"/>
          </a:p>
        </p:txBody>
      </p:sp>
      <p:grpSp>
        <p:nvGrpSpPr>
          <p:cNvPr id="8" name="グループ化 7">
            <a:extLst>
              <a:ext uri="{FF2B5EF4-FFF2-40B4-BE49-F238E27FC236}">
                <a16:creationId xmlns:a16="http://schemas.microsoft.com/office/drawing/2014/main" id="{56C62980-8691-323C-9C8F-7A72AC828358}"/>
              </a:ext>
            </a:extLst>
          </p:cNvPr>
          <p:cNvGrpSpPr/>
          <p:nvPr/>
        </p:nvGrpSpPr>
        <p:grpSpPr>
          <a:xfrm>
            <a:off x="644011" y="1989271"/>
            <a:ext cx="6405420" cy="1076307"/>
            <a:chOff x="644011" y="1989271"/>
            <a:chExt cx="6405420" cy="1076307"/>
          </a:xfrm>
        </p:grpSpPr>
        <p:sp>
          <p:nvSpPr>
            <p:cNvPr id="5" name="四角形: 角を丸くする 4">
              <a:extLst>
                <a:ext uri="{FF2B5EF4-FFF2-40B4-BE49-F238E27FC236}">
                  <a16:creationId xmlns:a16="http://schemas.microsoft.com/office/drawing/2014/main" id="{084510A3-7801-81F3-E39A-54D81CF6D86F}"/>
                </a:ext>
              </a:extLst>
            </p:cNvPr>
            <p:cNvSpPr/>
            <p:nvPr/>
          </p:nvSpPr>
          <p:spPr>
            <a:xfrm>
              <a:off x="644011" y="1989271"/>
              <a:ext cx="6405420" cy="1076307"/>
            </a:xfrm>
            <a:prstGeom prst="roundRect">
              <a:avLst/>
            </a:prstGeom>
            <a:solidFill>
              <a:schemeClr val="accent1">
                <a:lumMod val="20000"/>
                <a:lumOff val="80000"/>
              </a:schemeClr>
            </a:solidFill>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3600" dirty="0">
                  <a:solidFill>
                    <a:schemeClr val="tx1"/>
                  </a:solidFill>
                </a:rPr>
                <a:t>要素の</a:t>
              </a:r>
              <a:r>
                <a:rPr kumimoji="1" lang="ja-JP" altLang="en-US" sz="3600" b="1" u="sng" dirty="0">
                  <a:solidFill>
                    <a:schemeClr val="tx1"/>
                  </a:solidFill>
                </a:rPr>
                <a:t>軸線方向の決定</a:t>
              </a:r>
            </a:p>
          </p:txBody>
        </p:sp>
        <p:sp>
          <p:nvSpPr>
            <p:cNvPr id="27" name="テキスト ボックス 26">
              <a:extLst>
                <a:ext uri="{FF2B5EF4-FFF2-40B4-BE49-F238E27FC236}">
                  <a16:creationId xmlns:a16="http://schemas.microsoft.com/office/drawing/2014/main" id="{95ADCD4D-D1CA-12B1-F2CA-B6D68C611780}"/>
                </a:ext>
              </a:extLst>
            </p:cNvPr>
            <p:cNvSpPr txBox="1"/>
            <p:nvPr/>
          </p:nvSpPr>
          <p:spPr>
            <a:xfrm>
              <a:off x="782771" y="2265815"/>
              <a:ext cx="458713" cy="523220"/>
            </a:xfrm>
            <a:prstGeom prst="rect">
              <a:avLst/>
            </a:prstGeom>
            <a:noFill/>
          </p:spPr>
          <p:txBody>
            <a:bodyPr wrap="square" rtlCol="0">
              <a:spAutoFit/>
            </a:bodyPr>
            <a:lstStyle/>
            <a:p>
              <a:r>
                <a:rPr kumimoji="1" lang="ja-JP" altLang="en-US" sz="2800" dirty="0">
                  <a:solidFill>
                    <a:srgbClr val="7030A0"/>
                  </a:solidFill>
                </a:rPr>
                <a:t>１</a:t>
              </a:r>
            </a:p>
          </p:txBody>
        </p:sp>
      </p:grpSp>
      <p:grpSp>
        <p:nvGrpSpPr>
          <p:cNvPr id="10" name="グループ化 9">
            <a:extLst>
              <a:ext uri="{FF2B5EF4-FFF2-40B4-BE49-F238E27FC236}">
                <a16:creationId xmlns:a16="http://schemas.microsoft.com/office/drawing/2014/main" id="{517ED250-345B-BFB0-84B3-A37A44526802}"/>
              </a:ext>
            </a:extLst>
          </p:cNvPr>
          <p:cNvGrpSpPr/>
          <p:nvPr/>
        </p:nvGrpSpPr>
        <p:grpSpPr>
          <a:xfrm>
            <a:off x="644011" y="4830274"/>
            <a:ext cx="6405420" cy="1634900"/>
            <a:chOff x="644011" y="4830274"/>
            <a:chExt cx="6405420" cy="1634900"/>
          </a:xfrm>
        </p:grpSpPr>
        <p:sp>
          <p:nvSpPr>
            <p:cNvPr id="30" name="四角形: 角を丸くする 29">
              <a:extLst>
                <a:ext uri="{FF2B5EF4-FFF2-40B4-BE49-F238E27FC236}">
                  <a16:creationId xmlns:a16="http://schemas.microsoft.com/office/drawing/2014/main" id="{164A0839-E067-E2AA-4FA0-C895084456C5}"/>
                </a:ext>
              </a:extLst>
            </p:cNvPr>
            <p:cNvSpPr/>
            <p:nvPr/>
          </p:nvSpPr>
          <p:spPr>
            <a:xfrm>
              <a:off x="644011" y="5388867"/>
              <a:ext cx="6405420" cy="1076307"/>
            </a:xfrm>
            <a:prstGeom prst="roundRect">
              <a:avLst/>
            </a:prstGeom>
            <a:solidFill>
              <a:schemeClr val="accent1">
                <a:lumMod val="20000"/>
                <a:lumOff val="80000"/>
              </a:schemeClr>
            </a:solidFill>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3600" dirty="0"/>
                <a:t>断面形状の</a:t>
              </a:r>
              <a:r>
                <a:rPr kumimoji="1" lang="ja-JP" altLang="en-US" sz="3600" b="1" u="sng" dirty="0">
                  <a:solidFill>
                    <a:schemeClr val="tx1"/>
                  </a:solidFill>
                </a:rPr>
                <a:t>同定</a:t>
              </a:r>
            </a:p>
          </p:txBody>
        </p:sp>
        <p:sp>
          <p:nvSpPr>
            <p:cNvPr id="31" name="テキスト ボックス 30">
              <a:extLst>
                <a:ext uri="{FF2B5EF4-FFF2-40B4-BE49-F238E27FC236}">
                  <a16:creationId xmlns:a16="http://schemas.microsoft.com/office/drawing/2014/main" id="{77701E75-B66D-EA4E-DE0B-26CB7A7DAF28}"/>
                </a:ext>
              </a:extLst>
            </p:cNvPr>
            <p:cNvSpPr txBox="1"/>
            <p:nvPr/>
          </p:nvSpPr>
          <p:spPr>
            <a:xfrm>
              <a:off x="782771" y="5696558"/>
              <a:ext cx="458713" cy="523220"/>
            </a:xfrm>
            <a:prstGeom prst="rect">
              <a:avLst/>
            </a:prstGeom>
            <a:noFill/>
          </p:spPr>
          <p:txBody>
            <a:bodyPr wrap="square" rtlCol="0">
              <a:spAutoFit/>
            </a:bodyPr>
            <a:lstStyle/>
            <a:p>
              <a:r>
                <a:rPr kumimoji="1" lang="ja-JP" altLang="en-US" sz="2800" dirty="0">
                  <a:solidFill>
                    <a:srgbClr val="7030A0"/>
                  </a:solidFill>
                </a:rPr>
                <a:t>３</a:t>
              </a:r>
            </a:p>
          </p:txBody>
        </p:sp>
        <p:sp>
          <p:nvSpPr>
            <p:cNvPr id="33" name="矢印: 下 32">
              <a:extLst>
                <a:ext uri="{FF2B5EF4-FFF2-40B4-BE49-F238E27FC236}">
                  <a16:creationId xmlns:a16="http://schemas.microsoft.com/office/drawing/2014/main" id="{229E3809-026A-9FEB-A94C-2D60EC77032B}"/>
                </a:ext>
              </a:extLst>
            </p:cNvPr>
            <p:cNvSpPr/>
            <p:nvPr/>
          </p:nvSpPr>
          <p:spPr>
            <a:xfrm>
              <a:off x="3570391" y="4830274"/>
              <a:ext cx="552659" cy="493694"/>
            </a:xfrm>
            <a:prstGeom prst="downArrow">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9" name="グループ化 8">
            <a:extLst>
              <a:ext uri="{FF2B5EF4-FFF2-40B4-BE49-F238E27FC236}">
                <a16:creationId xmlns:a16="http://schemas.microsoft.com/office/drawing/2014/main" id="{63DA6441-8101-7F63-2EA9-CC74BC7EFC57}"/>
              </a:ext>
            </a:extLst>
          </p:cNvPr>
          <p:cNvGrpSpPr/>
          <p:nvPr/>
        </p:nvGrpSpPr>
        <p:grpSpPr>
          <a:xfrm>
            <a:off x="644011" y="3157694"/>
            <a:ext cx="6405420" cy="1607682"/>
            <a:chOff x="644011" y="3157694"/>
            <a:chExt cx="6405420" cy="1607682"/>
          </a:xfrm>
        </p:grpSpPr>
        <p:sp>
          <p:nvSpPr>
            <p:cNvPr id="28" name="四角形: 角を丸くする 27">
              <a:extLst>
                <a:ext uri="{FF2B5EF4-FFF2-40B4-BE49-F238E27FC236}">
                  <a16:creationId xmlns:a16="http://schemas.microsoft.com/office/drawing/2014/main" id="{6ABCD4C6-A9B6-09DE-A4C3-098BCBCD969A}"/>
                </a:ext>
              </a:extLst>
            </p:cNvPr>
            <p:cNvSpPr/>
            <p:nvPr/>
          </p:nvSpPr>
          <p:spPr>
            <a:xfrm>
              <a:off x="644011" y="3689069"/>
              <a:ext cx="6405420" cy="1076307"/>
            </a:xfrm>
            <a:prstGeom prst="roundRect">
              <a:avLst/>
            </a:prstGeom>
            <a:solidFill>
              <a:schemeClr val="accent1">
                <a:lumMod val="20000"/>
                <a:lumOff val="80000"/>
              </a:schemeClr>
            </a:solidFill>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3600" dirty="0"/>
                <a:t>断面の</a:t>
              </a:r>
              <a:r>
                <a:rPr kumimoji="1" lang="ja-JP" altLang="en-US" sz="3600" b="1" u="sng" dirty="0">
                  <a:solidFill>
                    <a:schemeClr val="tx1"/>
                  </a:solidFill>
                </a:rPr>
                <a:t>形状判別</a:t>
              </a:r>
            </a:p>
          </p:txBody>
        </p:sp>
        <p:sp>
          <p:nvSpPr>
            <p:cNvPr id="29" name="テキスト ボックス 28">
              <a:extLst>
                <a:ext uri="{FF2B5EF4-FFF2-40B4-BE49-F238E27FC236}">
                  <a16:creationId xmlns:a16="http://schemas.microsoft.com/office/drawing/2014/main" id="{07CC21B0-346F-FEB8-7002-58670C351DC6}"/>
                </a:ext>
              </a:extLst>
            </p:cNvPr>
            <p:cNvSpPr txBox="1"/>
            <p:nvPr/>
          </p:nvSpPr>
          <p:spPr>
            <a:xfrm>
              <a:off x="782771" y="3965613"/>
              <a:ext cx="458713" cy="523220"/>
            </a:xfrm>
            <a:prstGeom prst="rect">
              <a:avLst/>
            </a:prstGeom>
            <a:noFill/>
          </p:spPr>
          <p:txBody>
            <a:bodyPr wrap="square" rtlCol="0">
              <a:spAutoFit/>
            </a:bodyPr>
            <a:lstStyle/>
            <a:p>
              <a:r>
                <a:rPr kumimoji="1" lang="ja-JP" altLang="en-US" sz="2800" dirty="0">
                  <a:solidFill>
                    <a:srgbClr val="7030A0"/>
                  </a:solidFill>
                </a:rPr>
                <a:t>２</a:t>
              </a:r>
            </a:p>
          </p:txBody>
        </p:sp>
        <p:sp>
          <p:nvSpPr>
            <p:cNvPr id="32" name="矢印: 下 31">
              <a:extLst>
                <a:ext uri="{FF2B5EF4-FFF2-40B4-BE49-F238E27FC236}">
                  <a16:creationId xmlns:a16="http://schemas.microsoft.com/office/drawing/2014/main" id="{6BDC1736-9A04-A3B7-DBB9-456A51B8CB34}"/>
                </a:ext>
              </a:extLst>
            </p:cNvPr>
            <p:cNvSpPr/>
            <p:nvPr/>
          </p:nvSpPr>
          <p:spPr>
            <a:xfrm>
              <a:off x="3570391" y="3157694"/>
              <a:ext cx="552659" cy="493694"/>
            </a:xfrm>
            <a:prstGeom prst="downArrow">
              <a:avLst/>
            </a:prstGeom>
            <a:solidFill>
              <a:srgbClr val="7030A0"/>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7" name="図 6" descr="ダイアグラム">
            <a:extLst>
              <a:ext uri="{FF2B5EF4-FFF2-40B4-BE49-F238E27FC236}">
                <a16:creationId xmlns:a16="http://schemas.microsoft.com/office/drawing/2014/main" id="{033713C6-465C-4116-CD56-F5F651164F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8523" y="1751387"/>
            <a:ext cx="2416371" cy="1552074"/>
          </a:xfrm>
          <a:prstGeom prst="rect">
            <a:avLst/>
          </a:prstGeom>
          <a:ln>
            <a:noFill/>
          </a:ln>
          <a:effectLst>
            <a:outerShdw blurRad="190500" algn="tl" rotWithShape="0">
              <a:srgbClr val="000000">
                <a:alpha val="70000"/>
              </a:srgbClr>
            </a:outerShdw>
          </a:effectLst>
        </p:spPr>
      </p:pic>
      <p:sp>
        <p:nvSpPr>
          <p:cNvPr id="11" name="テキスト ボックス 10">
            <a:extLst>
              <a:ext uri="{FF2B5EF4-FFF2-40B4-BE49-F238E27FC236}">
                <a16:creationId xmlns:a16="http://schemas.microsoft.com/office/drawing/2014/main" id="{86C40B6D-88D6-5AF1-D122-966921E27A50}"/>
              </a:ext>
            </a:extLst>
          </p:cNvPr>
          <p:cNvSpPr txBox="1"/>
          <p:nvPr/>
        </p:nvSpPr>
        <p:spPr>
          <a:xfrm>
            <a:off x="9838747" y="2107744"/>
            <a:ext cx="1626796" cy="369332"/>
          </a:xfrm>
          <a:prstGeom prst="rect">
            <a:avLst/>
          </a:prstGeom>
          <a:noFill/>
        </p:spPr>
        <p:txBody>
          <a:bodyPr wrap="square" rtlCol="0">
            <a:spAutoFit/>
          </a:bodyPr>
          <a:lstStyle/>
          <a:p>
            <a:r>
              <a:rPr lang="ja-JP" altLang="en-US" dirty="0">
                <a:latin typeface="メイリオ" panose="020B0604030504040204" pitchFamily="50" charset="-128"/>
                <a:ea typeface="メイリオ" panose="020B0604030504040204" pitchFamily="50" charset="-128"/>
              </a:rPr>
              <a:t>主軸を求めて</a:t>
            </a:r>
            <a:endParaRPr kumimoji="1" lang="ja-JP" altLang="en-US" dirty="0">
              <a:latin typeface="メイリオ" panose="020B0604030504040204" pitchFamily="50" charset="-128"/>
              <a:ea typeface="メイリオ" panose="020B0604030504040204" pitchFamily="50" charset="-128"/>
            </a:endParaRPr>
          </a:p>
        </p:txBody>
      </p:sp>
      <p:sp>
        <p:nvSpPr>
          <p:cNvPr id="13" name="矢印: 折線 12">
            <a:extLst>
              <a:ext uri="{FF2B5EF4-FFF2-40B4-BE49-F238E27FC236}">
                <a16:creationId xmlns:a16="http://schemas.microsoft.com/office/drawing/2014/main" id="{CCB559CA-AC66-9CDD-B146-AB1218E11EBA}"/>
              </a:ext>
            </a:extLst>
          </p:cNvPr>
          <p:cNvSpPr/>
          <p:nvPr/>
        </p:nvSpPr>
        <p:spPr>
          <a:xfrm rot="5400000">
            <a:off x="9992560" y="2405709"/>
            <a:ext cx="744560" cy="887295"/>
          </a:xfrm>
          <a:prstGeom prst="bentArrow">
            <a:avLst>
              <a:gd name="adj1" fmla="val 25000"/>
              <a:gd name="adj2" fmla="val 30472"/>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矢印: 折線 16">
            <a:extLst>
              <a:ext uri="{FF2B5EF4-FFF2-40B4-BE49-F238E27FC236}">
                <a16:creationId xmlns:a16="http://schemas.microsoft.com/office/drawing/2014/main" id="{A48043A9-DB95-0289-939A-EA0326BECF76}"/>
              </a:ext>
            </a:extLst>
          </p:cNvPr>
          <p:cNvSpPr/>
          <p:nvPr/>
        </p:nvSpPr>
        <p:spPr>
          <a:xfrm rot="5400000" flipV="1">
            <a:off x="8331581" y="4161293"/>
            <a:ext cx="744560" cy="924480"/>
          </a:xfrm>
          <a:prstGeom prst="bentArrow">
            <a:avLst>
              <a:gd name="adj1" fmla="val 25000"/>
              <a:gd name="adj2" fmla="val 30472"/>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18" name="図 17" descr="グラフ が含まれている画像">
            <a:extLst>
              <a:ext uri="{FF2B5EF4-FFF2-40B4-BE49-F238E27FC236}">
                <a16:creationId xmlns:a16="http://schemas.microsoft.com/office/drawing/2014/main" id="{8830DCEE-2789-22D9-C11F-5D1858EE8D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80871" y="3340176"/>
            <a:ext cx="2416371" cy="1699642"/>
          </a:xfrm>
          <a:prstGeom prst="rect">
            <a:avLst/>
          </a:prstGeom>
          <a:ln>
            <a:noFill/>
          </a:ln>
          <a:effectLst>
            <a:outerShdw blurRad="190500" algn="tl" rotWithShape="0">
              <a:srgbClr val="000000">
                <a:alpha val="70000"/>
              </a:srgbClr>
            </a:outerShdw>
          </a:effectLst>
        </p:spPr>
      </p:pic>
      <p:sp>
        <p:nvSpPr>
          <p:cNvPr id="20" name="テキスト ボックス 19">
            <a:extLst>
              <a:ext uri="{FF2B5EF4-FFF2-40B4-BE49-F238E27FC236}">
                <a16:creationId xmlns:a16="http://schemas.microsoft.com/office/drawing/2014/main" id="{4D99B39E-FDE3-184A-ABCD-8378775D3A7B}"/>
              </a:ext>
            </a:extLst>
          </p:cNvPr>
          <p:cNvSpPr txBox="1"/>
          <p:nvPr/>
        </p:nvSpPr>
        <p:spPr>
          <a:xfrm>
            <a:off x="7894984" y="3567796"/>
            <a:ext cx="1385887" cy="646331"/>
          </a:xfrm>
          <a:prstGeom prst="rect">
            <a:avLst/>
          </a:prstGeom>
          <a:noFill/>
        </p:spPr>
        <p:txBody>
          <a:bodyPr wrap="square">
            <a:spAutoFit/>
          </a:bodyPr>
          <a:lstStyle/>
          <a:p>
            <a:r>
              <a:rPr kumimoji="1" lang="ja-JP" altLang="en-US" sz="1800" dirty="0">
                <a:latin typeface="メイリオ" panose="020B0604030504040204" pitchFamily="50" charset="-128"/>
                <a:ea typeface="メイリオ" panose="020B0604030504040204" pitchFamily="50" charset="-128"/>
              </a:rPr>
              <a:t>各断面を</a:t>
            </a:r>
            <a:br>
              <a:rPr kumimoji="1" lang="en-US" altLang="ja-JP" sz="1800" dirty="0">
                <a:latin typeface="メイリオ" panose="020B0604030504040204" pitchFamily="50" charset="-128"/>
                <a:ea typeface="メイリオ" panose="020B0604030504040204" pitchFamily="50" charset="-128"/>
              </a:rPr>
            </a:br>
            <a:r>
              <a:rPr kumimoji="1" lang="ja-JP" altLang="en-US" sz="1800" dirty="0">
                <a:latin typeface="メイリオ" panose="020B0604030504040204" pitchFamily="50" charset="-128"/>
                <a:ea typeface="メイリオ" panose="020B0604030504040204" pitchFamily="50" charset="-128"/>
              </a:rPr>
              <a:t>取り出し</a:t>
            </a:r>
            <a:r>
              <a:rPr kumimoji="1" lang="en-US" altLang="ja-JP" sz="1800" dirty="0">
                <a:latin typeface="メイリオ" panose="020B0604030504040204" pitchFamily="50" charset="-128"/>
                <a:ea typeface="メイリオ" panose="020B0604030504040204" pitchFamily="50" charset="-128"/>
              </a:rPr>
              <a:t>…</a:t>
            </a:r>
            <a:endParaRPr kumimoji="1" lang="ja-JP" altLang="en-US" sz="1800" dirty="0">
              <a:latin typeface="メイリオ" panose="020B0604030504040204" pitchFamily="50" charset="-128"/>
              <a:ea typeface="メイリオ" panose="020B0604030504040204" pitchFamily="50" charset="-128"/>
            </a:endParaRPr>
          </a:p>
        </p:txBody>
      </p:sp>
      <p:pic>
        <p:nvPicPr>
          <p:cNvPr id="21" name="図 20" descr="ダイアグラム&#10;&#10;中程度の精度で">
            <a:extLst>
              <a:ext uri="{FF2B5EF4-FFF2-40B4-BE49-F238E27FC236}">
                <a16:creationId xmlns:a16="http://schemas.microsoft.com/office/drawing/2014/main" id="{14B1CC71-B27B-6107-1170-47D91FABB9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48523" y="5112171"/>
            <a:ext cx="2416371" cy="1599903"/>
          </a:xfrm>
          <a:prstGeom prst="rect">
            <a:avLst/>
          </a:prstGeom>
          <a:ln>
            <a:noFill/>
          </a:ln>
          <a:effectLst>
            <a:outerShdw blurRad="190500" algn="tl" rotWithShape="0">
              <a:srgbClr val="000000">
                <a:alpha val="70000"/>
              </a:srgbClr>
            </a:outerShdw>
          </a:effectLst>
        </p:spPr>
      </p:pic>
      <p:sp>
        <p:nvSpPr>
          <p:cNvPr id="23" name="テキスト ボックス 22">
            <a:extLst>
              <a:ext uri="{FF2B5EF4-FFF2-40B4-BE49-F238E27FC236}">
                <a16:creationId xmlns:a16="http://schemas.microsoft.com/office/drawing/2014/main" id="{75034815-0BD7-E8C9-B34E-40FECCCED741}"/>
              </a:ext>
            </a:extLst>
          </p:cNvPr>
          <p:cNvSpPr txBox="1"/>
          <p:nvPr/>
        </p:nvSpPr>
        <p:spPr>
          <a:xfrm>
            <a:off x="9838747" y="5656175"/>
            <a:ext cx="2023158" cy="646331"/>
          </a:xfrm>
          <a:prstGeom prst="rect">
            <a:avLst/>
          </a:prstGeom>
          <a:noFill/>
        </p:spPr>
        <p:txBody>
          <a:bodyPr wrap="square">
            <a:spAutoFit/>
          </a:bodyPr>
          <a:lstStyle/>
          <a:p>
            <a:r>
              <a:rPr lang="ja-JP" altLang="en-US" sz="1800" dirty="0">
                <a:latin typeface="メイリオ" panose="020B0604030504040204" pitchFamily="50" charset="-128"/>
                <a:ea typeface="メイリオ" panose="020B0604030504040204" pitchFamily="50" charset="-128"/>
              </a:rPr>
              <a:t>断面形状と</a:t>
            </a:r>
            <a:endParaRPr lang="en-US" altLang="ja-JP" sz="1800" dirty="0">
              <a:latin typeface="メイリオ" panose="020B0604030504040204" pitchFamily="50" charset="-128"/>
              <a:ea typeface="メイリオ" panose="020B0604030504040204" pitchFamily="50" charset="-128"/>
            </a:endParaRPr>
          </a:p>
          <a:p>
            <a:r>
              <a:rPr lang="ja-JP" altLang="en-US" sz="1800" dirty="0">
                <a:latin typeface="メイリオ" panose="020B0604030504040204" pitchFamily="50" charset="-128"/>
                <a:ea typeface="メイリオ" panose="020B0604030504040204" pitchFamily="50" charset="-128"/>
              </a:rPr>
              <a:t>　寸法を求める</a:t>
            </a:r>
            <a:endParaRPr lang="en-US" altLang="ja-JP" sz="1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706023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57745" y="1024314"/>
            <a:ext cx="11208229" cy="910078"/>
          </a:xfrm>
        </p:spPr>
        <p:txBody>
          <a:bodyPr/>
          <a:lstStyle/>
          <a:p>
            <a:r>
              <a:rPr kumimoji="1" lang="ja-JP" altLang="en-US" dirty="0">
                <a:latin typeface="メイリオ" panose="020B0604030504040204" pitchFamily="50" charset="-128"/>
                <a:ea typeface="メイリオ" panose="020B0604030504040204" pitchFamily="50" charset="-128"/>
              </a:rPr>
              <a:t>断面の</a:t>
            </a:r>
            <a:r>
              <a:rPr kumimoji="1" lang="ja-JP" altLang="en-US" dirty="0">
                <a:solidFill>
                  <a:srgbClr val="7030A0"/>
                </a:solidFill>
                <a:latin typeface="メイリオ" panose="020B0604030504040204" pitchFamily="50" charset="-128"/>
                <a:ea typeface="メイリオ" panose="020B0604030504040204" pitchFamily="50" charset="-128"/>
              </a:rPr>
              <a:t>形を判別</a:t>
            </a:r>
            <a:r>
              <a:rPr kumimoji="1" lang="ja-JP" altLang="en-US" dirty="0">
                <a:latin typeface="メイリオ" panose="020B0604030504040204" pitchFamily="50" charset="-128"/>
                <a:ea typeface="メイリオ" panose="020B0604030504040204" pitchFamily="50" charset="-128"/>
              </a:rPr>
              <a:t>し、その具体的な</a:t>
            </a:r>
            <a:r>
              <a:rPr kumimoji="1" lang="ja-JP" altLang="en-US" dirty="0">
                <a:solidFill>
                  <a:srgbClr val="7030A0"/>
                </a:solidFill>
                <a:latin typeface="メイリオ" panose="020B0604030504040204" pitchFamily="50" charset="-128"/>
                <a:ea typeface="メイリオ" panose="020B0604030504040204" pitchFamily="50" charset="-128"/>
              </a:rPr>
              <a:t>断面寸法を求める</a:t>
            </a:r>
            <a:endParaRPr kumimoji="1" lang="ja-JP" altLang="en-US" dirty="0">
              <a:latin typeface="メイリオ" panose="020B0604030504040204" pitchFamily="50" charset="-128"/>
              <a:ea typeface="メイリオ" panose="020B0604030504040204" pitchFamily="50" charset="-128"/>
            </a:endParaRPr>
          </a:p>
        </p:txBody>
      </p:sp>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p:txBody>
          <a:bodyPr>
            <a:normAutofit lnSpcReduction="10000"/>
          </a:bodyPr>
          <a:lstStyle/>
          <a:p>
            <a:r>
              <a:rPr kumimoji="1" lang="ja-JP" altLang="en-US" dirty="0">
                <a:solidFill>
                  <a:srgbClr val="7030A0"/>
                </a:solidFill>
                <a:latin typeface="メイリオ" panose="020B0604030504040204" pitchFamily="50" charset="-128"/>
                <a:ea typeface="メイリオ" panose="020B0604030504040204" pitchFamily="50" charset="-128"/>
              </a:rPr>
              <a:t>点群処理</a:t>
            </a:r>
            <a:r>
              <a:rPr kumimoji="1" lang="ja-JP" altLang="en-US" dirty="0">
                <a:latin typeface="メイリオ" panose="020B0604030504040204" pitchFamily="50" charset="-128"/>
                <a:ea typeface="メイリオ" panose="020B0604030504040204" pitchFamily="50" charset="-128"/>
              </a:rPr>
              <a:t>の全体的な流れ</a:t>
            </a:r>
            <a:endParaRPr kumimoji="1" lang="ja-JP" altLang="en-US" dirty="0"/>
          </a:p>
        </p:txBody>
      </p:sp>
      <p:grpSp>
        <p:nvGrpSpPr>
          <p:cNvPr id="3" name="グループ化 2">
            <a:extLst>
              <a:ext uri="{FF2B5EF4-FFF2-40B4-BE49-F238E27FC236}">
                <a16:creationId xmlns:a16="http://schemas.microsoft.com/office/drawing/2014/main" id="{98D58FBE-45C9-70BE-CCAA-458B773F8633}"/>
              </a:ext>
            </a:extLst>
          </p:cNvPr>
          <p:cNvGrpSpPr/>
          <p:nvPr/>
        </p:nvGrpSpPr>
        <p:grpSpPr>
          <a:xfrm>
            <a:off x="640894" y="1989271"/>
            <a:ext cx="6405420" cy="4475903"/>
            <a:chOff x="457745" y="1979223"/>
            <a:chExt cx="6405420" cy="4475903"/>
          </a:xfrm>
        </p:grpSpPr>
        <p:sp>
          <p:nvSpPr>
            <p:cNvPr id="5" name="四角形: 角を丸くする 4">
              <a:extLst>
                <a:ext uri="{FF2B5EF4-FFF2-40B4-BE49-F238E27FC236}">
                  <a16:creationId xmlns:a16="http://schemas.microsoft.com/office/drawing/2014/main" id="{084510A3-7801-81F3-E39A-54D81CF6D86F}"/>
                </a:ext>
              </a:extLst>
            </p:cNvPr>
            <p:cNvSpPr/>
            <p:nvPr/>
          </p:nvSpPr>
          <p:spPr>
            <a:xfrm>
              <a:off x="457745" y="1979223"/>
              <a:ext cx="6405420" cy="1076307"/>
            </a:xfrm>
            <a:prstGeom prst="roundRect">
              <a:avLst/>
            </a:prstGeom>
            <a:solidFill>
              <a:schemeClr val="accent1">
                <a:lumMod val="20000"/>
                <a:lumOff val="80000"/>
              </a:schemeClr>
            </a:solidFill>
            <a:ln w="5715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3600" dirty="0">
                  <a:solidFill>
                    <a:schemeClr val="tx1"/>
                  </a:solidFill>
                </a:rPr>
                <a:t>要素の</a:t>
              </a:r>
              <a:r>
                <a:rPr kumimoji="1" lang="ja-JP" altLang="en-US" sz="3600" b="1" u="sng" dirty="0">
                  <a:solidFill>
                    <a:schemeClr val="tx1"/>
                  </a:solidFill>
                </a:rPr>
                <a:t>軸線方向の決定</a:t>
              </a:r>
            </a:p>
          </p:txBody>
        </p:sp>
        <p:sp>
          <p:nvSpPr>
            <p:cNvPr id="27" name="テキスト ボックス 26">
              <a:extLst>
                <a:ext uri="{FF2B5EF4-FFF2-40B4-BE49-F238E27FC236}">
                  <a16:creationId xmlns:a16="http://schemas.microsoft.com/office/drawing/2014/main" id="{95ADCD4D-D1CA-12B1-F2CA-B6D68C611780}"/>
                </a:ext>
              </a:extLst>
            </p:cNvPr>
            <p:cNvSpPr txBox="1"/>
            <p:nvPr/>
          </p:nvSpPr>
          <p:spPr>
            <a:xfrm>
              <a:off x="596505" y="2255767"/>
              <a:ext cx="458713" cy="523220"/>
            </a:xfrm>
            <a:prstGeom prst="rect">
              <a:avLst/>
            </a:prstGeom>
            <a:noFill/>
          </p:spPr>
          <p:txBody>
            <a:bodyPr wrap="square" rtlCol="0">
              <a:spAutoFit/>
            </a:bodyPr>
            <a:lstStyle/>
            <a:p>
              <a:r>
                <a:rPr kumimoji="1" lang="ja-JP" altLang="en-US" sz="2800" dirty="0">
                  <a:solidFill>
                    <a:srgbClr val="7030A0"/>
                  </a:solidFill>
                </a:rPr>
                <a:t>１</a:t>
              </a:r>
            </a:p>
          </p:txBody>
        </p:sp>
        <p:sp>
          <p:nvSpPr>
            <p:cNvPr id="28" name="四角形: 角を丸くする 27">
              <a:extLst>
                <a:ext uri="{FF2B5EF4-FFF2-40B4-BE49-F238E27FC236}">
                  <a16:creationId xmlns:a16="http://schemas.microsoft.com/office/drawing/2014/main" id="{6ABCD4C6-A9B6-09DE-A4C3-098BCBCD969A}"/>
                </a:ext>
              </a:extLst>
            </p:cNvPr>
            <p:cNvSpPr/>
            <p:nvPr/>
          </p:nvSpPr>
          <p:spPr>
            <a:xfrm>
              <a:off x="457745" y="3679021"/>
              <a:ext cx="6405420" cy="1076307"/>
            </a:xfrm>
            <a:prstGeom prst="roundRect">
              <a:avLst/>
            </a:prstGeom>
            <a:solidFill>
              <a:schemeClr val="bg1"/>
            </a:solidFill>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3600" dirty="0"/>
                <a:t>断面の</a:t>
              </a:r>
              <a:r>
                <a:rPr kumimoji="1" lang="ja-JP" altLang="en-US" sz="3600" b="1" u="sng" dirty="0">
                  <a:solidFill>
                    <a:schemeClr val="tx1"/>
                  </a:solidFill>
                </a:rPr>
                <a:t>形状判別</a:t>
              </a:r>
            </a:p>
          </p:txBody>
        </p:sp>
        <p:sp>
          <p:nvSpPr>
            <p:cNvPr id="29" name="テキスト ボックス 28">
              <a:extLst>
                <a:ext uri="{FF2B5EF4-FFF2-40B4-BE49-F238E27FC236}">
                  <a16:creationId xmlns:a16="http://schemas.microsoft.com/office/drawing/2014/main" id="{07CC21B0-346F-FEB8-7002-58670C351DC6}"/>
                </a:ext>
              </a:extLst>
            </p:cNvPr>
            <p:cNvSpPr txBox="1"/>
            <p:nvPr/>
          </p:nvSpPr>
          <p:spPr>
            <a:xfrm>
              <a:off x="596505" y="3955565"/>
              <a:ext cx="458713" cy="523220"/>
            </a:xfrm>
            <a:prstGeom prst="rect">
              <a:avLst/>
            </a:prstGeom>
            <a:noFill/>
          </p:spPr>
          <p:txBody>
            <a:bodyPr wrap="square" rtlCol="0">
              <a:spAutoFit/>
            </a:bodyPr>
            <a:lstStyle/>
            <a:p>
              <a:r>
                <a:rPr kumimoji="1" lang="ja-JP" altLang="en-US" sz="2800" dirty="0">
                  <a:solidFill>
                    <a:srgbClr val="7030A0"/>
                  </a:solidFill>
                </a:rPr>
                <a:t>２</a:t>
              </a:r>
            </a:p>
          </p:txBody>
        </p:sp>
        <p:sp>
          <p:nvSpPr>
            <p:cNvPr id="30" name="四角形: 角を丸くする 29">
              <a:extLst>
                <a:ext uri="{FF2B5EF4-FFF2-40B4-BE49-F238E27FC236}">
                  <a16:creationId xmlns:a16="http://schemas.microsoft.com/office/drawing/2014/main" id="{164A0839-E067-E2AA-4FA0-C895084456C5}"/>
                </a:ext>
              </a:extLst>
            </p:cNvPr>
            <p:cNvSpPr/>
            <p:nvPr/>
          </p:nvSpPr>
          <p:spPr>
            <a:xfrm>
              <a:off x="457745" y="5378819"/>
              <a:ext cx="6405420" cy="1076307"/>
            </a:xfrm>
            <a:prstGeom prst="roundRect">
              <a:avLst/>
            </a:prstGeom>
            <a:solidFill>
              <a:schemeClr val="bg1"/>
            </a:solidFill>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3600" dirty="0"/>
                <a:t>断面形状の</a:t>
              </a:r>
              <a:r>
                <a:rPr kumimoji="1" lang="ja-JP" altLang="en-US" sz="3600" b="1" u="sng" dirty="0">
                  <a:solidFill>
                    <a:schemeClr val="tx1"/>
                  </a:solidFill>
                </a:rPr>
                <a:t>同定</a:t>
              </a:r>
            </a:p>
          </p:txBody>
        </p:sp>
        <p:sp>
          <p:nvSpPr>
            <p:cNvPr id="31" name="テキスト ボックス 30">
              <a:extLst>
                <a:ext uri="{FF2B5EF4-FFF2-40B4-BE49-F238E27FC236}">
                  <a16:creationId xmlns:a16="http://schemas.microsoft.com/office/drawing/2014/main" id="{77701E75-B66D-EA4E-DE0B-26CB7A7DAF28}"/>
                </a:ext>
              </a:extLst>
            </p:cNvPr>
            <p:cNvSpPr txBox="1"/>
            <p:nvPr/>
          </p:nvSpPr>
          <p:spPr>
            <a:xfrm>
              <a:off x="596505" y="5686510"/>
              <a:ext cx="458713" cy="523220"/>
            </a:xfrm>
            <a:prstGeom prst="rect">
              <a:avLst/>
            </a:prstGeom>
            <a:noFill/>
          </p:spPr>
          <p:txBody>
            <a:bodyPr wrap="square" rtlCol="0">
              <a:spAutoFit/>
            </a:bodyPr>
            <a:lstStyle/>
            <a:p>
              <a:r>
                <a:rPr kumimoji="1" lang="ja-JP" altLang="en-US" sz="2800" dirty="0">
                  <a:solidFill>
                    <a:srgbClr val="7030A0"/>
                  </a:solidFill>
                </a:rPr>
                <a:t>３</a:t>
              </a:r>
            </a:p>
          </p:txBody>
        </p:sp>
        <p:sp>
          <p:nvSpPr>
            <p:cNvPr id="32" name="矢印: 下 31">
              <a:extLst>
                <a:ext uri="{FF2B5EF4-FFF2-40B4-BE49-F238E27FC236}">
                  <a16:creationId xmlns:a16="http://schemas.microsoft.com/office/drawing/2014/main" id="{6BDC1736-9A04-A3B7-DBB9-456A51B8CB34}"/>
                </a:ext>
              </a:extLst>
            </p:cNvPr>
            <p:cNvSpPr/>
            <p:nvPr/>
          </p:nvSpPr>
          <p:spPr>
            <a:xfrm>
              <a:off x="3384125" y="3147646"/>
              <a:ext cx="552659" cy="493694"/>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矢印: 下 32">
              <a:extLst>
                <a:ext uri="{FF2B5EF4-FFF2-40B4-BE49-F238E27FC236}">
                  <a16:creationId xmlns:a16="http://schemas.microsoft.com/office/drawing/2014/main" id="{229E3809-026A-9FEB-A94C-2D60EC77032B}"/>
                </a:ext>
              </a:extLst>
            </p:cNvPr>
            <p:cNvSpPr/>
            <p:nvPr/>
          </p:nvSpPr>
          <p:spPr>
            <a:xfrm>
              <a:off x="3384125" y="4820226"/>
              <a:ext cx="552659" cy="493694"/>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 name="矢印: U ターン 5">
            <a:extLst>
              <a:ext uri="{FF2B5EF4-FFF2-40B4-BE49-F238E27FC236}">
                <a16:creationId xmlns:a16="http://schemas.microsoft.com/office/drawing/2014/main" id="{9F1693EE-47AF-2A55-8953-789869DD1E6D}"/>
              </a:ext>
            </a:extLst>
          </p:cNvPr>
          <p:cNvSpPr/>
          <p:nvPr/>
        </p:nvSpPr>
        <p:spPr>
          <a:xfrm rot="16200000">
            <a:off x="-558756" y="3164606"/>
            <a:ext cx="1897326" cy="358662"/>
          </a:xfrm>
          <a:prstGeom prst="uturnArrow">
            <a:avLst>
              <a:gd name="adj1" fmla="val 27985"/>
              <a:gd name="adj2" fmla="val 25000"/>
              <a:gd name="adj3" fmla="val 25000"/>
              <a:gd name="adj4" fmla="val 43750"/>
              <a:gd name="adj5" fmla="val 100000"/>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ja-JP" altLang="en-US">
              <a:solidFill>
                <a:schemeClr val="tx1"/>
              </a:solidFill>
            </a:endParaRPr>
          </a:p>
        </p:txBody>
      </p:sp>
      <p:pic>
        <p:nvPicPr>
          <p:cNvPr id="7" name="図 6" descr="ダイアグラム">
            <a:extLst>
              <a:ext uri="{FF2B5EF4-FFF2-40B4-BE49-F238E27FC236}">
                <a16:creationId xmlns:a16="http://schemas.microsoft.com/office/drawing/2014/main" id="{99B8A5E2-D545-3598-7AAD-40D46D095D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8523" y="1751387"/>
            <a:ext cx="2416371" cy="1552074"/>
          </a:xfrm>
          <a:prstGeom prst="rect">
            <a:avLst/>
          </a:prstGeom>
          <a:ln>
            <a:noFill/>
          </a:ln>
          <a:effectLst>
            <a:outerShdw blurRad="190500" algn="tl" rotWithShape="0">
              <a:srgbClr val="000000">
                <a:alpha val="70000"/>
              </a:srgbClr>
            </a:outerShdw>
          </a:effectLst>
        </p:spPr>
      </p:pic>
      <p:sp>
        <p:nvSpPr>
          <p:cNvPr id="8" name="テキスト ボックス 7">
            <a:extLst>
              <a:ext uri="{FF2B5EF4-FFF2-40B4-BE49-F238E27FC236}">
                <a16:creationId xmlns:a16="http://schemas.microsoft.com/office/drawing/2014/main" id="{F27971B4-DA5F-BC37-1CDA-01615360D842}"/>
              </a:ext>
            </a:extLst>
          </p:cNvPr>
          <p:cNvSpPr txBox="1"/>
          <p:nvPr/>
        </p:nvSpPr>
        <p:spPr>
          <a:xfrm>
            <a:off x="9838747" y="2107744"/>
            <a:ext cx="1626796" cy="369332"/>
          </a:xfrm>
          <a:prstGeom prst="rect">
            <a:avLst/>
          </a:prstGeom>
          <a:noFill/>
        </p:spPr>
        <p:txBody>
          <a:bodyPr wrap="square" rtlCol="0">
            <a:spAutoFit/>
          </a:bodyPr>
          <a:lstStyle/>
          <a:p>
            <a:r>
              <a:rPr lang="ja-JP" altLang="en-US" dirty="0">
                <a:latin typeface="メイリオ" panose="020B0604030504040204" pitchFamily="50" charset="-128"/>
                <a:ea typeface="メイリオ" panose="020B0604030504040204" pitchFamily="50" charset="-128"/>
              </a:rPr>
              <a:t>主軸を求めて</a:t>
            </a:r>
            <a:endParaRPr kumimoji="1" lang="ja-JP" altLang="en-US" dirty="0">
              <a:latin typeface="メイリオ" panose="020B0604030504040204" pitchFamily="50" charset="-128"/>
              <a:ea typeface="メイリオ" panose="020B0604030504040204" pitchFamily="50" charset="-128"/>
            </a:endParaRPr>
          </a:p>
        </p:txBody>
      </p:sp>
      <p:sp>
        <p:nvSpPr>
          <p:cNvPr id="9" name="矢印: 折線 8">
            <a:extLst>
              <a:ext uri="{FF2B5EF4-FFF2-40B4-BE49-F238E27FC236}">
                <a16:creationId xmlns:a16="http://schemas.microsoft.com/office/drawing/2014/main" id="{45DA1662-238F-6E98-4171-81CD5A678FFB}"/>
              </a:ext>
            </a:extLst>
          </p:cNvPr>
          <p:cNvSpPr/>
          <p:nvPr/>
        </p:nvSpPr>
        <p:spPr>
          <a:xfrm rot="5400000">
            <a:off x="9992560" y="2405709"/>
            <a:ext cx="744560" cy="887295"/>
          </a:xfrm>
          <a:prstGeom prst="bentArrow">
            <a:avLst>
              <a:gd name="adj1" fmla="val 25000"/>
              <a:gd name="adj2" fmla="val 30472"/>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矢印: 折線 9">
            <a:extLst>
              <a:ext uri="{FF2B5EF4-FFF2-40B4-BE49-F238E27FC236}">
                <a16:creationId xmlns:a16="http://schemas.microsoft.com/office/drawing/2014/main" id="{B42F84FA-3FD2-64AE-FD17-72C865EC5391}"/>
              </a:ext>
            </a:extLst>
          </p:cNvPr>
          <p:cNvSpPr/>
          <p:nvPr/>
        </p:nvSpPr>
        <p:spPr>
          <a:xfrm rot="5400000" flipV="1">
            <a:off x="8331581" y="4161293"/>
            <a:ext cx="744560" cy="924480"/>
          </a:xfrm>
          <a:prstGeom prst="bentArrow">
            <a:avLst>
              <a:gd name="adj1" fmla="val 25000"/>
              <a:gd name="adj2" fmla="val 30472"/>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11" name="図 10" descr="グラフ が含まれている画像">
            <a:extLst>
              <a:ext uri="{FF2B5EF4-FFF2-40B4-BE49-F238E27FC236}">
                <a16:creationId xmlns:a16="http://schemas.microsoft.com/office/drawing/2014/main" id="{395C0E89-7EDE-A6CB-1A61-61EDA55237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80871" y="3340176"/>
            <a:ext cx="2416371" cy="1699642"/>
          </a:xfrm>
          <a:prstGeom prst="rect">
            <a:avLst/>
          </a:prstGeom>
          <a:ln>
            <a:noFill/>
          </a:ln>
          <a:effectLst>
            <a:outerShdw blurRad="190500" algn="tl" rotWithShape="0">
              <a:srgbClr val="000000">
                <a:alpha val="70000"/>
              </a:srgbClr>
            </a:outerShdw>
          </a:effectLst>
        </p:spPr>
      </p:pic>
      <p:sp>
        <p:nvSpPr>
          <p:cNvPr id="13" name="テキスト ボックス 12">
            <a:extLst>
              <a:ext uri="{FF2B5EF4-FFF2-40B4-BE49-F238E27FC236}">
                <a16:creationId xmlns:a16="http://schemas.microsoft.com/office/drawing/2014/main" id="{23780C4E-DFE4-931E-70D1-6831ECEEBE03}"/>
              </a:ext>
            </a:extLst>
          </p:cNvPr>
          <p:cNvSpPr txBox="1"/>
          <p:nvPr/>
        </p:nvSpPr>
        <p:spPr>
          <a:xfrm>
            <a:off x="7894984" y="3567796"/>
            <a:ext cx="1385887" cy="646331"/>
          </a:xfrm>
          <a:prstGeom prst="rect">
            <a:avLst/>
          </a:prstGeom>
          <a:noFill/>
        </p:spPr>
        <p:txBody>
          <a:bodyPr wrap="square">
            <a:spAutoFit/>
          </a:bodyPr>
          <a:lstStyle/>
          <a:p>
            <a:r>
              <a:rPr kumimoji="1" lang="ja-JP" altLang="en-US" sz="1800" dirty="0">
                <a:latin typeface="メイリオ" panose="020B0604030504040204" pitchFamily="50" charset="-128"/>
                <a:ea typeface="メイリオ" panose="020B0604030504040204" pitchFamily="50" charset="-128"/>
              </a:rPr>
              <a:t>各断面を</a:t>
            </a:r>
            <a:br>
              <a:rPr kumimoji="1" lang="en-US" altLang="ja-JP" sz="1800" dirty="0">
                <a:latin typeface="メイリオ" panose="020B0604030504040204" pitchFamily="50" charset="-128"/>
                <a:ea typeface="メイリオ" panose="020B0604030504040204" pitchFamily="50" charset="-128"/>
              </a:rPr>
            </a:br>
            <a:r>
              <a:rPr kumimoji="1" lang="ja-JP" altLang="en-US" sz="1800" dirty="0">
                <a:latin typeface="メイリオ" panose="020B0604030504040204" pitchFamily="50" charset="-128"/>
                <a:ea typeface="メイリオ" panose="020B0604030504040204" pitchFamily="50" charset="-128"/>
              </a:rPr>
              <a:t>取り出し</a:t>
            </a:r>
            <a:r>
              <a:rPr kumimoji="1" lang="en-US" altLang="ja-JP" sz="1800" dirty="0">
                <a:latin typeface="メイリオ" panose="020B0604030504040204" pitchFamily="50" charset="-128"/>
                <a:ea typeface="メイリオ" panose="020B0604030504040204" pitchFamily="50" charset="-128"/>
              </a:rPr>
              <a:t>…</a:t>
            </a:r>
            <a:endParaRPr kumimoji="1" lang="ja-JP" altLang="en-US" sz="1800" dirty="0">
              <a:latin typeface="メイリオ" panose="020B0604030504040204" pitchFamily="50" charset="-128"/>
              <a:ea typeface="メイリオ" panose="020B0604030504040204" pitchFamily="50" charset="-128"/>
            </a:endParaRPr>
          </a:p>
        </p:txBody>
      </p:sp>
      <p:pic>
        <p:nvPicPr>
          <p:cNvPr id="14" name="図 13" descr="ダイアグラム&#10;&#10;中程度の精度で">
            <a:extLst>
              <a:ext uri="{FF2B5EF4-FFF2-40B4-BE49-F238E27FC236}">
                <a16:creationId xmlns:a16="http://schemas.microsoft.com/office/drawing/2014/main" id="{8107E5FE-5F26-C337-6472-AB0D3394411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48523" y="5112171"/>
            <a:ext cx="2416371" cy="1599903"/>
          </a:xfrm>
          <a:prstGeom prst="rect">
            <a:avLst/>
          </a:prstGeom>
          <a:ln>
            <a:noFill/>
          </a:ln>
          <a:effectLst>
            <a:outerShdw blurRad="190500" algn="tl" rotWithShape="0">
              <a:srgbClr val="000000">
                <a:alpha val="70000"/>
              </a:srgbClr>
            </a:outerShdw>
          </a:effectLst>
        </p:spPr>
      </p:pic>
      <p:sp>
        <p:nvSpPr>
          <p:cNvPr id="15" name="テキスト ボックス 14">
            <a:extLst>
              <a:ext uri="{FF2B5EF4-FFF2-40B4-BE49-F238E27FC236}">
                <a16:creationId xmlns:a16="http://schemas.microsoft.com/office/drawing/2014/main" id="{CDAA691C-B69C-E14B-1F10-BA4BBE08F28C}"/>
              </a:ext>
            </a:extLst>
          </p:cNvPr>
          <p:cNvSpPr txBox="1"/>
          <p:nvPr/>
        </p:nvSpPr>
        <p:spPr>
          <a:xfrm>
            <a:off x="9838747" y="5656175"/>
            <a:ext cx="2023158" cy="646331"/>
          </a:xfrm>
          <a:prstGeom prst="rect">
            <a:avLst/>
          </a:prstGeom>
          <a:noFill/>
        </p:spPr>
        <p:txBody>
          <a:bodyPr wrap="square">
            <a:spAutoFit/>
          </a:bodyPr>
          <a:lstStyle/>
          <a:p>
            <a:r>
              <a:rPr lang="ja-JP" altLang="en-US" sz="1800" dirty="0">
                <a:latin typeface="メイリオ" panose="020B0604030504040204" pitchFamily="50" charset="-128"/>
                <a:ea typeface="メイリオ" panose="020B0604030504040204" pitchFamily="50" charset="-128"/>
              </a:rPr>
              <a:t>断面形状と</a:t>
            </a:r>
            <a:endParaRPr lang="en-US" altLang="ja-JP" sz="1800" dirty="0">
              <a:latin typeface="メイリオ" panose="020B0604030504040204" pitchFamily="50" charset="-128"/>
              <a:ea typeface="メイリオ" panose="020B0604030504040204" pitchFamily="50" charset="-128"/>
            </a:endParaRPr>
          </a:p>
          <a:p>
            <a:r>
              <a:rPr lang="ja-JP" altLang="en-US" sz="1800" dirty="0">
                <a:latin typeface="メイリオ" panose="020B0604030504040204" pitchFamily="50" charset="-128"/>
                <a:ea typeface="メイリオ" panose="020B0604030504040204" pitchFamily="50" charset="-128"/>
              </a:rPr>
              <a:t>　寸法を求める</a:t>
            </a:r>
            <a:endParaRPr lang="en-US" altLang="ja-JP" sz="1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570429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361717" y="1406949"/>
            <a:ext cx="11646474" cy="915018"/>
          </a:xfrm>
        </p:spPr>
        <p:txBody>
          <a:bodyPr/>
          <a:lstStyle/>
          <a:p>
            <a:r>
              <a:rPr lang="ja-JP" altLang="en-US" dirty="0">
                <a:latin typeface="メイリオ" panose="020B0604030504040204" pitchFamily="50" charset="-128"/>
                <a:ea typeface="メイリオ" panose="020B0604030504040204" pitchFamily="50" charset="-128"/>
              </a:rPr>
              <a:t>点群の分布の</a:t>
            </a:r>
            <a:r>
              <a:rPr lang="ja-JP" altLang="en-US" u="sng" dirty="0">
                <a:solidFill>
                  <a:srgbClr val="7030A0"/>
                </a:solidFill>
                <a:latin typeface="Meiryo" panose="020B0604030504040204" pitchFamily="34" charset="-128"/>
                <a:ea typeface="Meiryo" panose="020B0604030504040204" pitchFamily="34" charset="-128"/>
              </a:rPr>
              <a:t>慣性行列の最大固有値をもつ固有ベクトル</a:t>
            </a:r>
            <a:br>
              <a:rPr lang="ja-JP" altLang="en-US" u="sng" dirty="0">
                <a:solidFill>
                  <a:srgbClr val="7030A0"/>
                </a:solidFill>
                <a:latin typeface="Meiryo" panose="020B0604030504040204" pitchFamily="34" charset="-128"/>
                <a:ea typeface="Meiryo" panose="020B0604030504040204" pitchFamily="34" charset="-128"/>
              </a:rPr>
            </a:br>
            <a:r>
              <a:rPr lang="ja-JP" altLang="en-US" dirty="0">
                <a:solidFill>
                  <a:srgbClr val="7030A0"/>
                </a:solidFill>
                <a:latin typeface="Meiryo" panose="020B0604030504040204" pitchFamily="34" charset="-128"/>
                <a:ea typeface="Meiryo" panose="020B0604030504040204" pitchFamily="34" charset="-128"/>
              </a:rPr>
              <a:t>　　　　　　　　　　　　　　　　　</a:t>
            </a:r>
            <a:r>
              <a:rPr lang="ja-JP" altLang="en-US" dirty="0">
                <a:latin typeface="Meiryo" panose="020B0604030504040204" pitchFamily="34" charset="-128"/>
                <a:ea typeface="Meiryo" panose="020B0604030504040204" pitchFamily="34" charset="-128"/>
              </a:rPr>
              <a:t>を要素軸線とする</a:t>
            </a:r>
            <a:endParaRPr kumimoji="1" lang="ja-JP" altLang="en-US" dirty="0">
              <a:latin typeface="メイリオ" panose="020B0604030504040204" pitchFamily="50" charset="-128"/>
              <a:ea typeface="メイリオ" panose="020B0604030504040204" pitchFamily="50" charset="-128"/>
            </a:endParaRPr>
          </a:p>
        </p:txBody>
      </p:sp>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p:txBody>
          <a:bodyPr>
            <a:normAutofit lnSpcReduction="10000"/>
          </a:bodyPr>
          <a:lstStyle/>
          <a:p>
            <a:r>
              <a:rPr kumimoji="1" lang="ja-JP" altLang="en-US" dirty="0">
                <a:latin typeface="メイリオ" panose="020B0604030504040204" pitchFamily="50" charset="-128"/>
                <a:ea typeface="メイリオ" panose="020B0604030504040204" pitchFamily="50" charset="-128"/>
              </a:rPr>
              <a:t>１．</a:t>
            </a:r>
            <a:r>
              <a:rPr lang="ja-JP" altLang="en-US" dirty="0"/>
              <a:t>要素の</a:t>
            </a:r>
            <a:r>
              <a:rPr kumimoji="1" lang="ja-JP" altLang="en-US" dirty="0">
                <a:latin typeface="メイリオ" panose="020B0604030504040204" pitchFamily="50" charset="-128"/>
                <a:ea typeface="メイリオ" panose="020B0604030504040204" pitchFamily="50" charset="-128"/>
              </a:rPr>
              <a:t>軸線方向の決定</a:t>
            </a:r>
            <a:endParaRPr kumimoji="1" lang="ja-JP" altLang="en-US" dirty="0"/>
          </a:p>
        </p:txBody>
      </p:sp>
      <p:sp>
        <p:nvSpPr>
          <p:cNvPr id="22" name="角丸四角形吹き出し 21">
            <a:extLst>
              <a:ext uri="{FF2B5EF4-FFF2-40B4-BE49-F238E27FC236}">
                <a16:creationId xmlns:a16="http://schemas.microsoft.com/office/drawing/2014/main" id="{DAC3AE3F-FE3E-3EA0-DE08-ECBC3DB56839}"/>
              </a:ext>
            </a:extLst>
          </p:cNvPr>
          <p:cNvSpPr/>
          <p:nvPr/>
        </p:nvSpPr>
        <p:spPr>
          <a:xfrm>
            <a:off x="1570576" y="5278454"/>
            <a:ext cx="3898065" cy="960986"/>
          </a:xfrm>
          <a:prstGeom prst="wedgeRoundRectCallout">
            <a:avLst>
              <a:gd name="adj1" fmla="val -36024"/>
              <a:gd name="adj2" fmla="val -110427"/>
              <a:gd name="adj3" fmla="val 16667"/>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tx1"/>
                </a:solidFill>
                <a:latin typeface="Meiryo" panose="020B0604030504040204" pitchFamily="34" charset="-128"/>
                <a:ea typeface="Meiryo" panose="020B0604030504040204" pitchFamily="34" charset="-128"/>
              </a:rPr>
              <a:t>各行ベクトルの大きさが，</a:t>
            </a:r>
            <a:br>
              <a:rPr kumimoji="1" lang="en-US" altLang="ja-JP" sz="2000" dirty="0">
                <a:solidFill>
                  <a:schemeClr val="tx1"/>
                </a:solidFill>
                <a:latin typeface="Meiryo" panose="020B0604030504040204" pitchFamily="34" charset="-128"/>
                <a:ea typeface="Meiryo" panose="020B0604030504040204" pitchFamily="34" charset="-128"/>
              </a:rPr>
            </a:br>
            <a:r>
              <a:rPr kumimoji="1" lang="ja-JP" altLang="en-US" sz="2000" dirty="0">
                <a:solidFill>
                  <a:schemeClr val="tx1"/>
                </a:solidFill>
                <a:latin typeface="Meiryo" panose="020B0604030504040204" pitchFamily="34" charset="-128"/>
                <a:ea typeface="Meiryo" panose="020B0604030504040204" pitchFamily="34" charset="-128"/>
              </a:rPr>
              <a:t>その系の</a:t>
            </a:r>
            <a:r>
              <a:rPr kumimoji="1" lang="ja-JP" altLang="en-US" sz="2000" b="1" dirty="0">
                <a:solidFill>
                  <a:schemeClr val="tx1"/>
                </a:solidFill>
                <a:latin typeface="Meiryo" panose="020B0604030504040204" pitchFamily="34" charset="-128"/>
                <a:ea typeface="Meiryo" panose="020B0604030504040204" pitchFamily="34" charset="-128"/>
              </a:rPr>
              <a:t>慣性力の大きさを示す</a:t>
            </a:r>
          </a:p>
        </p:txBody>
      </p:sp>
      <p:sp>
        <p:nvSpPr>
          <p:cNvPr id="23" name="右矢印 22">
            <a:extLst>
              <a:ext uri="{FF2B5EF4-FFF2-40B4-BE49-F238E27FC236}">
                <a16:creationId xmlns:a16="http://schemas.microsoft.com/office/drawing/2014/main" id="{BAEA3A38-6114-0708-4990-C89551D93CAB}"/>
              </a:ext>
            </a:extLst>
          </p:cNvPr>
          <p:cNvSpPr/>
          <p:nvPr/>
        </p:nvSpPr>
        <p:spPr>
          <a:xfrm>
            <a:off x="3913985" y="3540050"/>
            <a:ext cx="1833897" cy="59602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4" name="グループ化 13">
            <a:extLst>
              <a:ext uri="{FF2B5EF4-FFF2-40B4-BE49-F238E27FC236}">
                <a16:creationId xmlns:a16="http://schemas.microsoft.com/office/drawing/2014/main" id="{E48C8261-CD08-2E28-F51A-347354290C96}"/>
              </a:ext>
            </a:extLst>
          </p:cNvPr>
          <p:cNvGrpSpPr/>
          <p:nvPr/>
        </p:nvGrpSpPr>
        <p:grpSpPr>
          <a:xfrm>
            <a:off x="872899" y="2691393"/>
            <a:ext cx="2464393" cy="1844641"/>
            <a:chOff x="639825" y="3087648"/>
            <a:chExt cx="2464393" cy="1844641"/>
          </a:xfrm>
        </p:grpSpPr>
        <p:sp>
          <p:nvSpPr>
            <p:cNvPr id="16" name="テキスト ボックス 15">
              <a:extLst>
                <a:ext uri="{FF2B5EF4-FFF2-40B4-BE49-F238E27FC236}">
                  <a16:creationId xmlns:a16="http://schemas.microsoft.com/office/drawing/2014/main" id="{C970895F-109D-4A52-9149-7A0D6D37B7A0}"/>
                </a:ext>
              </a:extLst>
            </p:cNvPr>
            <p:cNvSpPr txBox="1"/>
            <p:nvPr/>
          </p:nvSpPr>
          <p:spPr>
            <a:xfrm>
              <a:off x="1253224" y="3087648"/>
              <a:ext cx="1237593" cy="400110"/>
            </a:xfrm>
            <a:prstGeom prst="rect">
              <a:avLst/>
            </a:prstGeom>
            <a:noFill/>
          </p:spPr>
          <p:txBody>
            <a:bodyPr wrap="square" rtlCol="0">
              <a:spAutoFit/>
            </a:bodyPr>
            <a:lstStyle/>
            <a:p>
              <a:r>
                <a:rPr kumimoji="1" lang="ja-JP" altLang="en-US" sz="2000" dirty="0">
                  <a:latin typeface="メイリオ" panose="020B0604030504040204" pitchFamily="50" charset="-128"/>
                  <a:ea typeface="メイリオ" panose="020B0604030504040204" pitchFamily="50" charset="-128"/>
                </a:rPr>
                <a:t>慣性行列</a:t>
              </a:r>
            </a:p>
          </p:txBody>
        </p:sp>
        <p:grpSp>
          <p:nvGrpSpPr>
            <p:cNvPr id="13" name="グループ化 12">
              <a:extLst>
                <a:ext uri="{FF2B5EF4-FFF2-40B4-BE49-F238E27FC236}">
                  <a16:creationId xmlns:a16="http://schemas.microsoft.com/office/drawing/2014/main" id="{52479986-A18B-7B2C-5FB9-2A12D015B2B3}"/>
                </a:ext>
              </a:extLst>
            </p:cNvPr>
            <p:cNvGrpSpPr/>
            <p:nvPr/>
          </p:nvGrpSpPr>
          <p:grpSpPr>
            <a:xfrm>
              <a:off x="639825" y="3561849"/>
              <a:ext cx="2464393" cy="1370440"/>
              <a:chOff x="639825" y="3561849"/>
              <a:chExt cx="2464393" cy="1370440"/>
            </a:xfrm>
          </p:grpSpPr>
          <mc:AlternateContent xmlns:mc="http://schemas.openxmlformats.org/markup-compatibility/2006" xmlns:a14="http://schemas.microsoft.com/office/drawing/2010/main">
            <mc:Choice Requires="a14">
              <p:sp>
                <p:nvSpPr>
                  <p:cNvPr id="7" name="テキスト ボックス 6">
                    <a:extLst>
                      <a:ext uri="{FF2B5EF4-FFF2-40B4-BE49-F238E27FC236}">
                        <a16:creationId xmlns:a16="http://schemas.microsoft.com/office/drawing/2014/main" id="{35D02A8E-D791-BE32-1953-407AB9891A69}"/>
                      </a:ext>
                    </a:extLst>
                  </p:cNvPr>
                  <p:cNvSpPr txBox="1"/>
                  <p:nvPr/>
                </p:nvSpPr>
                <p:spPr>
                  <a:xfrm>
                    <a:off x="639825" y="3561849"/>
                    <a:ext cx="2464393" cy="137044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kumimoji="1" lang="en-US" altLang="ja-JP" sz="2800" i="1" smtClean="0">
                                  <a:latin typeface="Cambria Math" panose="02040503050406030204" pitchFamily="18" charset="0"/>
                                </a:rPr>
                              </m:ctrlPr>
                            </m:dPr>
                            <m:e>
                              <m:m>
                                <m:mPr>
                                  <m:mcs>
                                    <m:mc>
                                      <m:mcPr>
                                        <m:count m:val="3"/>
                                        <m:mcJc m:val="center"/>
                                      </m:mcPr>
                                    </m:mc>
                                  </m:mcs>
                                  <m:ctrlPr>
                                    <a:rPr kumimoji="1" lang="en-US" altLang="ja-JP" sz="2800" i="1">
                                      <a:latin typeface="Cambria Math" panose="02040503050406030204" pitchFamily="18" charset="0"/>
                                    </a:rPr>
                                  </m:ctrlPr>
                                </m:mPr>
                                <m:mr>
                                  <m:e>
                                    <m:sSub>
                                      <m:sSubPr>
                                        <m:ctrlPr>
                                          <a:rPr kumimoji="1" lang="en-US" altLang="ja-JP" sz="2800" i="1">
                                            <a:latin typeface="Cambria Math" panose="02040503050406030204" pitchFamily="18" charset="0"/>
                                          </a:rPr>
                                        </m:ctrlPr>
                                      </m:sSubPr>
                                      <m:e>
                                        <m:r>
                                          <a:rPr kumimoji="1" lang="en-US" altLang="ja-JP" sz="2800" i="1">
                                            <a:latin typeface="Cambria Math" panose="02040503050406030204" pitchFamily="18" charset="0"/>
                                          </a:rPr>
                                          <m:t>𝐼</m:t>
                                        </m:r>
                                      </m:e>
                                      <m:sub>
                                        <m:r>
                                          <a:rPr kumimoji="1" lang="en-US" altLang="ja-JP" sz="2800" i="1">
                                            <a:latin typeface="Cambria Math" panose="02040503050406030204" pitchFamily="18" charset="0"/>
                                          </a:rPr>
                                          <m:t>𝑥𝑥</m:t>
                                        </m:r>
                                      </m:sub>
                                    </m:sSub>
                                  </m:e>
                                  <m:e>
                                    <m:sSub>
                                      <m:sSubPr>
                                        <m:ctrlPr>
                                          <a:rPr kumimoji="1" lang="en-US" altLang="ja-JP" sz="2800" i="1">
                                            <a:latin typeface="Cambria Math" panose="02040503050406030204" pitchFamily="18" charset="0"/>
                                          </a:rPr>
                                        </m:ctrlPr>
                                      </m:sSubPr>
                                      <m:e>
                                        <m:r>
                                          <a:rPr kumimoji="1" lang="en-US" altLang="ja-JP" sz="2800" i="1">
                                            <a:latin typeface="Cambria Math" panose="02040503050406030204" pitchFamily="18" charset="0"/>
                                          </a:rPr>
                                          <m:t>𝐼</m:t>
                                        </m:r>
                                      </m:e>
                                      <m:sub>
                                        <m:r>
                                          <a:rPr kumimoji="1" lang="en-US" altLang="ja-JP" sz="2800" i="1">
                                            <a:latin typeface="Cambria Math" panose="02040503050406030204" pitchFamily="18" charset="0"/>
                                          </a:rPr>
                                          <m:t>𝑥𝑦</m:t>
                                        </m:r>
                                      </m:sub>
                                    </m:sSub>
                                  </m:e>
                                  <m:e>
                                    <m:sSub>
                                      <m:sSubPr>
                                        <m:ctrlPr>
                                          <a:rPr kumimoji="1" lang="en-US" altLang="ja-JP" sz="2800" i="1">
                                            <a:latin typeface="Cambria Math" panose="02040503050406030204" pitchFamily="18" charset="0"/>
                                          </a:rPr>
                                        </m:ctrlPr>
                                      </m:sSubPr>
                                      <m:e>
                                        <m:r>
                                          <a:rPr kumimoji="1" lang="en-US" altLang="ja-JP" sz="2800" i="1">
                                            <a:latin typeface="Cambria Math" panose="02040503050406030204" pitchFamily="18" charset="0"/>
                                          </a:rPr>
                                          <m:t>𝐼</m:t>
                                        </m:r>
                                      </m:e>
                                      <m:sub>
                                        <m:r>
                                          <a:rPr kumimoji="1" lang="en-US" altLang="ja-JP" sz="2800" i="1">
                                            <a:latin typeface="Cambria Math" panose="02040503050406030204" pitchFamily="18" charset="0"/>
                                          </a:rPr>
                                          <m:t>𝑥𝑧</m:t>
                                        </m:r>
                                      </m:sub>
                                    </m:sSub>
                                  </m:e>
                                </m:mr>
                                <m:mr>
                                  <m:e>
                                    <m:sSub>
                                      <m:sSubPr>
                                        <m:ctrlPr>
                                          <a:rPr kumimoji="1" lang="en-US" altLang="ja-JP" sz="2800" i="1">
                                            <a:latin typeface="Cambria Math" panose="02040503050406030204" pitchFamily="18" charset="0"/>
                                          </a:rPr>
                                        </m:ctrlPr>
                                      </m:sSubPr>
                                      <m:e>
                                        <m:r>
                                          <a:rPr kumimoji="1" lang="en-US" altLang="ja-JP" sz="2800" i="1">
                                            <a:latin typeface="Cambria Math" panose="02040503050406030204" pitchFamily="18" charset="0"/>
                                          </a:rPr>
                                          <m:t>𝐼</m:t>
                                        </m:r>
                                      </m:e>
                                      <m:sub>
                                        <m:r>
                                          <a:rPr kumimoji="1" lang="en-US" altLang="ja-JP" sz="2800" i="1">
                                            <a:latin typeface="Cambria Math" panose="02040503050406030204" pitchFamily="18" charset="0"/>
                                          </a:rPr>
                                          <m:t>𝑦𝑥</m:t>
                                        </m:r>
                                      </m:sub>
                                    </m:sSub>
                                  </m:e>
                                  <m:e>
                                    <m:sSub>
                                      <m:sSubPr>
                                        <m:ctrlPr>
                                          <a:rPr kumimoji="1" lang="en-US" altLang="ja-JP" sz="2800" i="1">
                                            <a:latin typeface="Cambria Math" panose="02040503050406030204" pitchFamily="18" charset="0"/>
                                          </a:rPr>
                                        </m:ctrlPr>
                                      </m:sSubPr>
                                      <m:e>
                                        <m:r>
                                          <a:rPr kumimoji="1" lang="en-US" altLang="ja-JP" sz="2800" i="1">
                                            <a:latin typeface="Cambria Math" panose="02040503050406030204" pitchFamily="18" charset="0"/>
                                          </a:rPr>
                                          <m:t>𝐼</m:t>
                                        </m:r>
                                      </m:e>
                                      <m:sub>
                                        <m:r>
                                          <a:rPr kumimoji="1" lang="en-US" altLang="ja-JP" sz="2800" i="1">
                                            <a:latin typeface="Cambria Math" panose="02040503050406030204" pitchFamily="18" charset="0"/>
                                          </a:rPr>
                                          <m:t>𝑦𝑦</m:t>
                                        </m:r>
                                      </m:sub>
                                    </m:sSub>
                                  </m:e>
                                  <m:e>
                                    <m:sSub>
                                      <m:sSubPr>
                                        <m:ctrlPr>
                                          <a:rPr kumimoji="1" lang="en-US" altLang="ja-JP" sz="2800" i="1">
                                            <a:latin typeface="Cambria Math" panose="02040503050406030204" pitchFamily="18" charset="0"/>
                                          </a:rPr>
                                        </m:ctrlPr>
                                      </m:sSubPr>
                                      <m:e>
                                        <m:r>
                                          <a:rPr kumimoji="1" lang="en-US" altLang="ja-JP" sz="2800" i="1">
                                            <a:latin typeface="Cambria Math" panose="02040503050406030204" pitchFamily="18" charset="0"/>
                                          </a:rPr>
                                          <m:t>𝐼</m:t>
                                        </m:r>
                                      </m:e>
                                      <m:sub>
                                        <m:r>
                                          <a:rPr kumimoji="1" lang="en-US" altLang="ja-JP" sz="2800" i="1">
                                            <a:latin typeface="Cambria Math" panose="02040503050406030204" pitchFamily="18" charset="0"/>
                                          </a:rPr>
                                          <m:t>𝑦𝑧</m:t>
                                        </m:r>
                                      </m:sub>
                                    </m:sSub>
                                  </m:e>
                                </m:mr>
                                <m:mr>
                                  <m:e>
                                    <m:sSub>
                                      <m:sSubPr>
                                        <m:ctrlPr>
                                          <a:rPr kumimoji="1" lang="en-US" altLang="ja-JP" sz="2800" i="1">
                                            <a:latin typeface="Cambria Math" panose="02040503050406030204" pitchFamily="18" charset="0"/>
                                          </a:rPr>
                                        </m:ctrlPr>
                                      </m:sSubPr>
                                      <m:e>
                                        <m:r>
                                          <a:rPr kumimoji="1" lang="en-US" altLang="ja-JP" sz="2800" i="1">
                                            <a:latin typeface="Cambria Math" panose="02040503050406030204" pitchFamily="18" charset="0"/>
                                          </a:rPr>
                                          <m:t>𝐼</m:t>
                                        </m:r>
                                      </m:e>
                                      <m:sub>
                                        <m:r>
                                          <a:rPr kumimoji="1" lang="en-US" altLang="ja-JP" sz="2800" i="1">
                                            <a:latin typeface="Cambria Math" panose="02040503050406030204" pitchFamily="18" charset="0"/>
                                          </a:rPr>
                                          <m:t>𝑧𝑥</m:t>
                                        </m:r>
                                      </m:sub>
                                    </m:sSub>
                                  </m:e>
                                  <m:e>
                                    <m:sSub>
                                      <m:sSubPr>
                                        <m:ctrlPr>
                                          <a:rPr kumimoji="1" lang="en-US" altLang="ja-JP" sz="2800" i="1">
                                            <a:latin typeface="Cambria Math" panose="02040503050406030204" pitchFamily="18" charset="0"/>
                                          </a:rPr>
                                        </m:ctrlPr>
                                      </m:sSubPr>
                                      <m:e>
                                        <m:r>
                                          <a:rPr kumimoji="1" lang="en-US" altLang="ja-JP" sz="2800" i="1">
                                            <a:latin typeface="Cambria Math" panose="02040503050406030204" pitchFamily="18" charset="0"/>
                                          </a:rPr>
                                          <m:t>𝐼</m:t>
                                        </m:r>
                                      </m:e>
                                      <m:sub>
                                        <m:r>
                                          <a:rPr kumimoji="1" lang="en-US" altLang="ja-JP" sz="2800" i="1">
                                            <a:latin typeface="Cambria Math" panose="02040503050406030204" pitchFamily="18" charset="0"/>
                                          </a:rPr>
                                          <m:t>𝑧𝑦</m:t>
                                        </m:r>
                                      </m:sub>
                                    </m:sSub>
                                  </m:e>
                                  <m:e>
                                    <m:sSub>
                                      <m:sSubPr>
                                        <m:ctrlPr>
                                          <a:rPr kumimoji="1" lang="en-US" altLang="ja-JP" sz="2800" i="1">
                                            <a:latin typeface="Cambria Math" panose="02040503050406030204" pitchFamily="18" charset="0"/>
                                          </a:rPr>
                                        </m:ctrlPr>
                                      </m:sSubPr>
                                      <m:e>
                                        <m:r>
                                          <a:rPr kumimoji="1" lang="en-US" altLang="ja-JP" sz="2800" i="1">
                                            <a:latin typeface="Cambria Math" panose="02040503050406030204" pitchFamily="18" charset="0"/>
                                          </a:rPr>
                                          <m:t>𝐼</m:t>
                                        </m:r>
                                      </m:e>
                                      <m:sub>
                                        <m:r>
                                          <a:rPr kumimoji="1" lang="en-US" altLang="ja-JP" sz="2800" i="1">
                                            <a:latin typeface="Cambria Math" panose="02040503050406030204" pitchFamily="18" charset="0"/>
                                          </a:rPr>
                                          <m:t>𝑧𝑧</m:t>
                                        </m:r>
                                      </m:sub>
                                    </m:sSub>
                                  </m:e>
                                </m:mr>
                              </m:m>
                            </m:e>
                          </m:d>
                        </m:oMath>
                      </m:oMathPara>
                    </a14:m>
                    <a:endParaRPr kumimoji="1" lang="ja-JP" altLang="en-US" sz="2800" dirty="0"/>
                  </a:p>
                </p:txBody>
              </p:sp>
            </mc:Choice>
            <mc:Fallback xmlns="">
              <p:sp>
                <p:nvSpPr>
                  <p:cNvPr id="7" name="テキスト ボックス 6">
                    <a:extLst>
                      <a:ext uri="{FF2B5EF4-FFF2-40B4-BE49-F238E27FC236}">
                        <a16:creationId xmlns:a16="http://schemas.microsoft.com/office/drawing/2014/main" id="{35D02A8E-D791-BE32-1953-407AB9891A69}"/>
                      </a:ext>
                    </a:extLst>
                  </p:cNvPr>
                  <p:cNvSpPr txBox="1">
                    <a:spLocks noRot="1" noChangeAspect="1" noMove="1" noResize="1" noEditPoints="1" noAdjustHandles="1" noChangeArrowheads="1" noChangeShapeType="1" noTextEdit="1"/>
                  </p:cNvSpPr>
                  <p:nvPr/>
                </p:nvSpPr>
                <p:spPr>
                  <a:xfrm>
                    <a:off x="639825" y="3561849"/>
                    <a:ext cx="2464393" cy="1370440"/>
                  </a:xfrm>
                  <a:prstGeom prst="rect">
                    <a:avLst/>
                  </a:prstGeom>
                  <a:blipFill>
                    <a:blip r:embed="rId4"/>
                    <a:stretch>
                      <a:fillRect/>
                    </a:stretch>
                  </a:blipFill>
                </p:spPr>
                <p:txBody>
                  <a:bodyPr/>
                  <a:lstStyle/>
                  <a:p>
                    <a:r>
                      <a:rPr lang="ja-JP" altLang="en-US">
                        <a:noFill/>
                      </a:rPr>
                      <a:t> </a:t>
                    </a:r>
                  </a:p>
                </p:txBody>
              </p:sp>
            </mc:Fallback>
          </mc:AlternateContent>
          <p:sp>
            <p:nvSpPr>
              <p:cNvPr id="11" name="四角形: 角を丸くする 10">
                <a:extLst>
                  <a:ext uri="{FF2B5EF4-FFF2-40B4-BE49-F238E27FC236}">
                    <a16:creationId xmlns:a16="http://schemas.microsoft.com/office/drawing/2014/main" id="{CD09088D-EB4E-8212-295D-5D2F86E7E8DF}"/>
                  </a:ext>
                </a:extLst>
              </p:cNvPr>
              <p:cNvSpPr/>
              <p:nvPr/>
            </p:nvSpPr>
            <p:spPr>
              <a:xfrm>
                <a:off x="831374" y="4487508"/>
                <a:ext cx="2081294" cy="434490"/>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a:p>
            </p:txBody>
          </p:sp>
        </p:grpSp>
      </p:grpSp>
      <p:sp>
        <p:nvSpPr>
          <p:cNvPr id="8" name="テキスト ボックス 7">
            <a:extLst>
              <a:ext uri="{FF2B5EF4-FFF2-40B4-BE49-F238E27FC236}">
                <a16:creationId xmlns:a16="http://schemas.microsoft.com/office/drawing/2014/main" id="{AF1BD1A6-C7E9-AB17-25E8-1005C97645E0}"/>
              </a:ext>
            </a:extLst>
          </p:cNvPr>
          <p:cNvSpPr txBox="1"/>
          <p:nvPr/>
        </p:nvSpPr>
        <p:spPr>
          <a:xfrm>
            <a:off x="6787338" y="6191231"/>
            <a:ext cx="4085965" cy="369332"/>
          </a:xfrm>
          <a:prstGeom prst="rect">
            <a:avLst/>
          </a:prstGeom>
          <a:noFill/>
        </p:spPr>
        <p:txBody>
          <a:bodyPr wrap="square" rtlCol="0">
            <a:spAutoFit/>
          </a:bodyPr>
          <a:lstStyle/>
          <a:p>
            <a:r>
              <a:rPr kumimoji="1" lang="en-US" altLang="ja-JP" dirty="0">
                <a:latin typeface="メイリオ" panose="020B0604030504040204" pitchFamily="50" charset="-128"/>
                <a:ea typeface="メイリオ" panose="020B0604030504040204" pitchFamily="50" charset="-128"/>
              </a:rPr>
              <a:t>※</a:t>
            </a:r>
            <a:r>
              <a:rPr kumimoji="1" lang="ja-JP" altLang="en-US" dirty="0">
                <a:solidFill>
                  <a:srgbClr val="FF0000"/>
                </a:solidFill>
                <a:latin typeface="メイリオ" panose="020B0604030504040204" pitchFamily="50" charset="-128"/>
                <a:ea typeface="メイリオ" panose="020B0604030504040204" pitchFamily="50" charset="-128"/>
              </a:rPr>
              <a:t>赤い線分</a:t>
            </a:r>
            <a:r>
              <a:rPr lang="ja-JP" altLang="en-US" dirty="0">
                <a:latin typeface="メイリオ" panose="020B0604030504040204" pitchFamily="50" charset="-128"/>
                <a:ea typeface="メイリオ" panose="020B0604030504040204" pitchFamily="50" charset="-128"/>
              </a:rPr>
              <a:t>が分布から推定できる主軸</a:t>
            </a:r>
            <a:endParaRPr kumimoji="1" lang="ja-JP" altLang="en-US" dirty="0">
              <a:latin typeface="メイリオ" panose="020B0604030504040204" pitchFamily="50" charset="-128"/>
              <a:ea typeface="メイリオ" panose="020B0604030504040204" pitchFamily="50" charset="-128"/>
            </a:endParaRPr>
          </a:p>
        </p:txBody>
      </p:sp>
      <p:pic>
        <p:nvPicPr>
          <p:cNvPr id="6" name="図 5" descr="ダイアグラム">
            <a:extLst>
              <a:ext uri="{FF2B5EF4-FFF2-40B4-BE49-F238E27FC236}">
                <a16:creationId xmlns:a16="http://schemas.microsoft.com/office/drawing/2014/main" id="{FE7B58C7-0B8F-608B-6142-B009A4EEDE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45333" y="2435631"/>
            <a:ext cx="5569974" cy="357768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109802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4475"/>
            <a:ext cx="12192000" cy="6858000"/>
          </a:xfrm>
          <a:prstGeom prst="rect">
            <a:avLst/>
          </a:prstGeom>
        </p:spPr>
      </p:pic>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57745" y="1024314"/>
            <a:ext cx="11208229" cy="910078"/>
          </a:xfrm>
        </p:spPr>
        <p:txBody>
          <a:bodyPr/>
          <a:lstStyle/>
          <a:p>
            <a:r>
              <a:rPr kumimoji="1" lang="ja-JP" altLang="en-US" dirty="0">
                <a:latin typeface="メイリオ" panose="020B0604030504040204" pitchFamily="50" charset="-128"/>
                <a:ea typeface="メイリオ" panose="020B0604030504040204" pitchFamily="50" charset="-128"/>
              </a:rPr>
              <a:t>断面の</a:t>
            </a:r>
            <a:r>
              <a:rPr kumimoji="1" lang="ja-JP" altLang="en-US" dirty="0">
                <a:solidFill>
                  <a:srgbClr val="7030A0"/>
                </a:solidFill>
                <a:latin typeface="メイリオ" panose="020B0604030504040204" pitchFamily="50" charset="-128"/>
                <a:ea typeface="メイリオ" panose="020B0604030504040204" pitchFamily="50" charset="-128"/>
              </a:rPr>
              <a:t>形を判別</a:t>
            </a:r>
            <a:r>
              <a:rPr kumimoji="1" lang="ja-JP" altLang="en-US" dirty="0">
                <a:latin typeface="メイリオ" panose="020B0604030504040204" pitchFamily="50" charset="-128"/>
                <a:ea typeface="メイリオ" panose="020B0604030504040204" pitchFamily="50" charset="-128"/>
              </a:rPr>
              <a:t>し、その具体的な</a:t>
            </a:r>
            <a:r>
              <a:rPr kumimoji="1" lang="ja-JP" altLang="en-US" dirty="0">
                <a:solidFill>
                  <a:srgbClr val="7030A0"/>
                </a:solidFill>
                <a:latin typeface="メイリオ" panose="020B0604030504040204" pitchFamily="50" charset="-128"/>
                <a:ea typeface="メイリオ" panose="020B0604030504040204" pitchFamily="50" charset="-128"/>
              </a:rPr>
              <a:t>断面寸法を求める</a:t>
            </a:r>
            <a:endParaRPr kumimoji="1" lang="ja-JP" altLang="en-US" dirty="0">
              <a:latin typeface="メイリオ" panose="020B0604030504040204" pitchFamily="50" charset="-128"/>
              <a:ea typeface="メイリオ" panose="020B0604030504040204" pitchFamily="50" charset="-128"/>
            </a:endParaRPr>
          </a:p>
        </p:txBody>
      </p:sp>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p:txBody>
          <a:bodyPr>
            <a:normAutofit lnSpcReduction="10000"/>
          </a:bodyPr>
          <a:lstStyle/>
          <a:p>
            <a:r>
              <a:rPr kumimoji="1" lang="ja-JP" altLang="en-US" dirty="0">
                <a:solidFill>
                  <a:srgbClr val="7030A0"/>
                </a:solidFill>
                <a:latin typeface="メイリオ" panose="020B0604030504040204" pitchFamily="50" charset="-128"/>
                <a:ea typeface="メイリオ" panose="020B0604030504040204" pitchFamily="50" charset="-128"/>
              </a:rPr>
              <a:t>点群処理</a:t>
            </a:r>
            <a:r>
              <a:rPr kumimoji="1" lang="ja-JP" altLang="en-US" dirty="0">
                <a:latin typeface="メイリオ" panose="020B0604030504040204" pitchFamily="50" charset="-128"/>
                <a:ea typeface="メイリオ" panose="020B0604030504040204" pitchFamily="50" charset="-128"/>
              </a:rPr>
              <a:t>の全体的な流れ</a:t>
            </a:r>
            <a:endParaRPr kumimoji="1" lang="ja-JP" altLang="en-US" dirty="0"/>
          </a:p>
        </p:txBody>
      </p:sp>
      <p:grpSp>
        <p:nvGrpSpPr>
          <p:cNvPr id="3" name="グループ化 2">
            <a:extLst>
              <a:ext uri="{FF2B5EF4-FFF2-40B4-BE49-F238E27FC236}">
                <a16:creationId xmlns:a16="http://schemas.microsoft.com/office/drawing/2014/main" id="{98D58FBE-45C9-70BE-CCAA-458B773F8633}"/>
              </a:ext>
            </a:extLst>
          </p:cNvPr>
          <p:cNvGrpSpPr/>
          <p:nvPr/>
        </p:nvGrpSpPr>
        <p:grpSpPr>
          <a:xfrm>
            <a:off x="635545" y="1989271"/>
            <a:ext cx="6405420" cy="4475903"/>
            <a:chOff x="457745" y="1979223"/>
            <a:chExt cx="6405420" cy="4475903"/>
          </a:xfrm>
        </p:grpSpPr>
        <p:sp>
          <p:nvSpPr>
            <p:cNvPr id="5" name="四角形: 角を丸くする 4">
              <a:extLst>
                <a:ext uri="{FF2B5EF4-FFF2-40B4-BE49-F238E27FC236}">
                  <a16:creationId xmlns:a16="http://schemas.microsoft.com/office/drawing/2014/main" id="{084510A3-7801-81F3-E39A-54D81CF6D86F}"/>
                </a:ext>
              </a:extLst>
            </p:cNvPr>
            <p:cNvSpPr/>
            <p:nvPr/>
          </p:nvSpPr>
          <p:spPr>
            <a:xfrm>
              <a:off x="457745" y="1979223"/>
              <a:ext cx="6405420" cy="1076307"/>
            </a:xfrm>
            <a:prstGeom prst="roundRect">
              <a:avLst/>
            </a:prstGeom>
            <a:solidFill>
              <a:schemeClr val="bg1"/>
            </a:solidFill>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3600" dirty="0">
                  <a:solidFill>
                    <a:schemeClr val="tx1"/>
                  </a:solidFill>
                </a:rPr>
                <a:t>要素の</a:t>
              </a:r>
              <a:r>
                <a:rPr kumimoji="1" lang="ja-JP" altLang="en-US" sz="3600" b="1" u="sng" dirty="0">
                  <a:solidFill>
                    <a:schemeClr val="tx1"/>
                  </a:solidFill>
                </a:rPr>
                <a:t>軸線方向の決定</a:t>
              </a:r>
            </a:p>
          </p:txBody>
        </p:sp>
        <p:sp>
          <p:nvSpPr>
            <p:cNvPr id="27" name="テキスト ボックス 26">
              <a:extLst>
                <a:ext uri="{FF2B5EF4-FFF2-40B4-BE49-F238E27FC236}">
                  <a16:creationId xmlns:a16="http://schemas.microsoft.com/office/drawing/2014/main" id="{95ADCD4D-D1CA-12B1-F2CA-B6D68C611780}"/>
                </a:ext>
              </a:extLst>
            </p:cNvPr>
            <p:cNvSpPr txBox="1"/>
            <p:nvPr/>
          </p:nvSpPr>
          <p:spPr>
            <a:xfrm>
              <a:off x="596505" y="2255767"/>
              <a:ext cx="458713" cy="523220"/>
            </a:xfrm>
            <a:prstGeom prst="rect">
              <a:avLst/>
            </a:prstGeom>
            <a:noFill/>
          </p:spPr>
          <p:txBody>
            <a:bodyPr wrap="square" rtlCol="0">
              <a:spAutoFit/>
            </a:bodyPr>
            <a:lstStyle/>
            <a:p>
              <a:r>
                <a:rPr kumimoji="1" lang="ja-JP" altLang="en-US" sz="2800" dirty="0">
                  <a:solidFill>
                    <a:srgbClr val="7030A0"/>
                  </a:solidFill>
                </a:rPr>
                <a:t>１</a:t>
              </a:r>
            </a:p>
          </p:txBody>
        </p:sp>
        <p:sp>
          <p:nvSpPr>
            <p:cNvPr id="28" name="四角形: 角を丸くする 27">
              <a:extLst>
                <a:ext uri="{FF2B5EF4-FFF2-40B4-BE49-F238E27FC236}">
                  <a16:creationId xmlns:a16="http://schemas.microsoft.com/office/drawing/2014/main" id="{6ABCD4C6-A9B6-09DE-A4C3-098BCBCD969A}"/>
                </a:ext>
              </a:extLst>
            </p:cNvPr>
            <p:cNvSpPr/>
            <p:nvPr/>
          </p:nvSpPr>
          <p:spPr>
            <a:xfrm>
              <a:off x="457745" y="3679021"/>
              <a:ext cx="6405420" cy="1076307"/>
            </a:xfrm>
            <a:prstGeom prst="roundRect">
              <a:avLst/>
            </a:prstGeom>
            <a:solidFill>
              <a:schemeClr val="accent1">
                <a:lumMod val="20000"/>
                <a:lumOff val="80000"/>
              </a:schemeClr>
            </a:solidFill>
            <a:ln w="5715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3600" dirty="0"/>
                <a:t>断面の</a:t>
              </a:r>
              <a:r>
                <a:rPr kumimoji="1" lang="ja-JP" altLang="en-US" sz="3600" b="1" u="sng" dirty="0">
                  <a:solidFill>
                    <a:schemeClr val="tx1"/>
                  </a:solidFill>
                </a:rPr>
                <a:t>形状判別</a:t>
              </a:r>
            </a:p>
          </p:txBody>
        </p:sp>
        <p:sp>
          <p:nvSpPr>
            <p:cNvPr id="29" name="テキスト ボックス 28">
              <a:extLst>
                <a:ext uri="{FF2B5EF4-FFF2-40B4-BE49-F238E27FC236}">
                  <a16:creationId xmlns:a16="http://schemas.microsoft.com/office/drawing/2014/main" id="{07CC21B0-346F-FEB8-7002-58670C351DC6}"/>
                </a:ext>
              </a:extLst>
            </p:cNvPr>
            <p:cNvSpPr txBox="1"/>
            <p:nvPr/>
          </p:nvSpPr>
          <p:spPr>
            <a:xfrm>
              <a:off x="596505" y="3955565"/>
              <a:ext cx="458713" cy="523220"/>
            </a:xfrm>
            <a:prstGeom prst="rect">
              <a:avLst/>
            </a:prstGeom>
            <a:noFill/>
          </p:spPr>
          <p:txBody>
            <a:bodyPr wrap="square" rtlCol="0">
              <a:spAutoFit/>
            </a:bodyPr>
            <a:lstStyle/>
            <a:p>
              <a:r>
                <a:rPr kumimoji="1" lang="ja-JP" altLang="en-US" sz="2800" dirty="0">
                  <a:solidFill>
                    <a:srgbClr val="7030A0"/>
                  </a:solidFill>
                </a:rPr>
                <a:t>２</a:t>
              </a:r>
            </a:p>
          </p:txBody>
        </p:sp>
        <p:sp>
          <p:nvSpPr>
            <p:cNvPr id="30" name="四角形: 角を丸くする 29">
              <a:extLst>
                <a:ext uri="{FF2B5EF4-FFF2-40B4-BE49-F238E27FC236}">
                  <a16:creationId xmlns:a16="http://schemas.microsoft.com/office/drawing/2014/main" id="{164A0839-E067-E2AA-4FA0-C895084456C5}"/>
                </a:ext>
              </a:extLst>
            </p:cNvPr>
            <p:cNvSpPr/>
            <p:nvPr/>
          </p:nvSpPr>
          <p:spPr>
            <a:xfrm>
              <a:off x="457745" y="5378819"/>
              <a:ext cx="6405420" cy="1076307"/>
            </a:xfrm>
            <a:prstGeom prst="roundRect">
              <a:avLst/>
            </a:prstGeom>
            <a:solidFill>
              <a:schemeClr val="bg1"/>
            </a:solidFill>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3600" dirty="0"/>
                <a:t>断面形状の</a:t>
              </a:r>
              <a:r>
                <a:rPr kumimoji="1" lang="ja-JP" altLang="en-US" sz="3600" b="1" u="sng" dirty="0">
                  <a:solidFill>
                    <a:schemeClr val="tx1"/>
                  </a:solidFill>
                </a:rPr>
                <a:t>同定</a:t>
              </a:r>
            </a:p>
          </p:txBody>
        </p:sp>
        <p:sp>
          <p:nvSpPr>
            <p:cNvPr id="31" name="テキスト ボックス 30">
              <a:extLst>
                <a:ext uri="{FF2B5EF4-FFF2-40B4-BE49-F238E27FC236}">
                  <a16:creationId xmlns:a16="http://schemas.microsoft.com/office/drawing/2014/main" id="{77701E75-B66D-EA4E-DE0B-26CB7A7DAF28}"/>
                </a:ext>
              </a:extLst>
            </p:cNvPr>
            <p:cNvSpPr txBox="1"/>
            <p:nvPr/>
          </p:nvSpPr>
          <p:spPr>
            <a:xfrm>
              <a:off x="596505" y="5686510"/>
              <a:ext cx="458713" cy="523220"/>
            </a:xfrm>
            <a:prstGeom prst="rect">
              <a:avLst/>
            </a:prstGeom>
            <a:noFill/>
          </p:spPr>
          <p:txBody>
            <a:bodyPr wrap="square" rtlCol="0">
              <a:spAutoFit/>
            </a:bodyPr>
            <a:lstStyle/>
            <a:p>
              <a:r>
                <a:rPr kumimoji="1" lang="ja-JP" altLang="en-US" sz="2800" dirty="0">
                  <a:solidFill>
                    <a:srgbClr val="7030A0"/>
                  </a:solidFill>
                </a:rPr>
                <a:t>３</a:t>
              </a:r>
            </a:p>
          </p:txBody>
        </p:sp>
        <p:sp>
          <p:nvSpPr>
            <p:cNvPr id="32" name="矢印: 下 31">
              <a:extLst>
                <a:ext uri="{FF2B5EF4-FFF2-40B4-BE49-F238E27FC236}">
                  <a16:creationId xmlns:a16="http://schemas.microsoft.com/office/drawing/2014/main" id="{6BDC1736-9A04-A3B7-DBB9-456A51B8CB34}"/>
                </a:ext>
              </a:extLst>
            </p:cNvPr>
            <p:cNvSpPr/>
            <p:nvPr/>
          </p:nvSpPr>
          <p:spPr>
            <a:xfrm>
              <a:off x="3384125" y="3147646"/>
              <a:ext cx="552659" cy="493694"/>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矢印: 下 32">
              <a:extLst>
                <a:ext uri="{FF2B5EF4-FFF2-40B4-BE49-F238E27FC236}">
                  <a16:creationId xmlns:a16="http://schemas.microsoft.com/office/drawing/2014/main" id="{229E3809-026A-9FEB-A94C-2D60EC77032B}"/>
                </a:ext>
              </a:extLst>
            </p:cNvPr>
            <p:cNvSpPr/>
            <p:nvPr/>
          </p:nvSpPr>
          <p:spPr>
            <a:xfrm>
              <a:off x="3384125" y="4820226"/>
              <a:ext cx="552659" cy="493694"/>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 name="矢印: U ターン 5">
            <a:extLst>
              <a:ext uri="{FF2B5EF4-FFF2-40B4-BE49-F238E27FC236}">
                <a16:creationId xmlns:a16="http://schemas.microsoft.com/office/drawing/2014/main" id="{6300F2E7-25AA-E399-3D03-3C53F3091AF9}"/>
              </a:ext>
            </a:extLst>
          </p:cNvPr>
          <p:cNvSpPr/>
          <p:nvPr/>
        </p:nvSpPr>
        <p:spPr>
          <a:xfrm rot="16200000">
            <a:off x="-558756" y="3164606"/>
            <a:ext cx="1897326" cy="358662"/>
          </a:xfrm>
          <a:prstGeom prst="uturnArrow">
            <a:avLst>
              <a:gd name="adj1" fmla="val 27985"/>
              <a:gd name="adj2" fmla="val 25000"/>
              <a:gd name="adj3" fmla="val 25000"/>
              <a:gd name="adj4" fmla="val 43750"/>
              <a:gd name="adj5" fmla="val 100000"/>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ja-JP" altLang="en-US">
              <a:solidFill>
                <a:schemeClr val="tx1"/>
              </a:solidFill>
            </a:endParaRPr>
          </a:p>
        </p:txBody>
      </p:sp>
      <p:pic>
        <p:nvPicPr>
          <p:cNvPr id="8" name="図 7" descr="ダイアグラム">
            <a:extLst>
              <a:ext uri="{FF2B5EF4-FFF2-40B4-BE49-F238E27FC236}">
                <a16:creationId xmlns:a16="http://schemas.microsoft.com/office/drawing/2014/main" id="{15017F6B-2505-BBF6-D9F0-4A6D974E10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8523" y="1751387"/>
            <a:ext cx="2416371" cy="1552074"/>
          </a:xfrm>
          <a:prstGeom prst="rect">
            <a:avLst/>
          </a:prstGeom>
          <a:ln>
            <a:noFill/>
          </a:ln>
          <a:effectLst>
            <a:outerShdw blurRad="190500" algn="tl" rotWithShape="0">
              <a:srgbClr val="000000">
                <a:alpha val="70000"/>
              </a:srgbClr>
            </a:outerShdw>
          </a:effectLst>
        </p:spPr>
      </p:pic>
      <p:sp>
        <p:nvSpPr>
          <p:cNvPr id="9" name="テキスト ボックス 8">
            <a:extLst>
              <a:ext uri="{FF2B5EF4-FFF2-40B4-BE49-F238E27FC236}">
                <a16:creationId xmlns:a16="http://schemas.microsoft.com/office/drawing/2014/main" id="{BE0165EE-8D0A-21CE-4F6C-472659F07874}"/>
              </a:ext>
            </a:extLst>
          </p:cNvPr>
          <p:cNvSpPr txBox="1"/>
          <p:nvPr/>
        </p:nvSpPr>
        <p:spPr>
          <a:xfrm>
            <a:off x="9838747" y="2107744"/>
            <a:ext cx="1626796" cy="369332"/>
          </a:xfrm>
          <a:prstGeom prst="rect">
            <a:avLst/>
          </a:prstGeom>
          <a:noFill/>
        </p:spPr>
        <p:txBody>
          <a:bodyPr wrap="square" rtlCol="0">
            <a:spAutoFit/>
          </a:bodyPr>
          <a:lstStyle/>
          <a:p>
            <a:r>
              <a:rPr lang="ja-JP" altLang="en-US" dirty="0">
                <a:latin typeface="メイリオ" panose="020B0604030504040204" pitchFamily="50" charset="-128"/>
                <a:ea typeface="メイリオ" panose="020B0604030504040204" pitchFamily="50" charset="-128"/>
              </a:rPr>
              <a:t>主軸を求めて</a:t>
            </a:r>
            <a:endParaRPr kumimoji="1" lang="ja-JP" altLang="en-US" dirty="0">
              <a:latin typeface="メイリオ" panose="020B0604030504040204" pitchFamily="50" charset="-128"/>
              <a:ea typeface="メイリオ" panose="020B0604030504040204" pitchFamily="50" charset="-128"/>
            </a:endParaRPr>
          </a:p>
        </p:txBody>
      </p:sp>
      <p:sp>
        <p:nvSpPr>
          <p:cNvPr id="10" name="矢印: 折線 9">
            <a:extLst>
              <a:ext uri="{FF2B5EF4-FFF2-40B4-BE49-F238E27FC236}">
                <a16:creationId xmlns:a16="http://schemas.microsoft.com/office/drawing/2014/main" id="{9B04988D-C6F5-B41C-4F10-1F13BDE07C27}"/>
              </a:ext>
            </a:extLst>
          </p:cNvPr>
          <p:cNvSpPr/>
          <p:nvPr/>
        </p:nvSpPr>
        <p:spPr>
          <a:xfrm rot="5400000">
            <a:off x="9992560" y="2405709"/>
            <a:ext cx="744560" cy="887295"/>
          </a:xfrm>
          <a:prstGeom prst="bentArrow">
            <a:avLst>
              <a:gd name="adj1" fmla="val 25000"/>
              <a:gd name="adj2" fmla="val 30472"/>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矢印: 折線 10">
            <a:extLst>
              <a:ext uri="{FF2B5EF4-FFF2-40B4-BE49-F238E27FC236}">
                <a16:creationId xmlns:a16="http://schemas.microsoft.com/office/drawing/2014/main" id="{9F47DDFB-4947-91F0-4808-18CEB032E533}"/>
              </a:ext>
            </a:extLst>
          </p:cNvPr>
          <p:cNvSpPr/>
          <p:nvPr/>
        </p:nvSpPr>
        <p:spPr>
          <a:xfrm rot="5400000" flipV="1">
            <a:off x="8331581" y="4161293"/>
            <a:ext cx="744560" cy="924480"/>
          </a:xfrm>
          <a:prstGeom prst="bentArrow">
            <a:avLst>
              <a:gd name="adj1" fmla="val 25000"/>
              <a:gd name="adj2" fmla="val 30472"/>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13" name="図 12" descr="グラフ が含まれている画像">
            <a:extLst>
              <a:ext uri="{FF2B5EF4-FFF2-40B4-BE49-F238E27FC236}">
                <a16:creationId xmlns:a16="http://schemas.microsoft.com/office/drawing/2014/main" id="{E781E076-F388-8CA5-95D9-C605214CC1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80871" y="3340176"/>
            <a:ext cx="2416371" cy="1699642"/>
          </a:xfrm>
          <a:prstGeom prst="rect">
            <a:avLst/>
          </a:prstGeom>
          <a:ln>
            <a:noFill/>
          </a:ln>
          <a:effectLst>
            <a:outerShdw blurRad="190500" algn="tl" rotWithShape="0">
              <a:srgbClr val="000000">
                <a:alpha val="70000"/>
              </a:srgbClr>
            </a:outerShdw>
          </a:effectLst>
        </p:spPr>
      </p:pic>
      <p:sp>
        <p:nvSpPr>
          <p:cNvPr id="14" name="テキスト ボックス 13">
            <a:extLst>
              <a:ext uri="{FF2B5EF4-FFF2-40B4-BE49-F238E27FC236}">
                <a16:creationId xmlns:a16="http://schemas.microsoft.com/office/drawing/2014/main" id="{833B8396-2662-E244-41D3-466A2091586E}"/>
              </a:ext>
            </a:extLst>
          </p:cNvPr>
          <p:cNvSpPr txBox="1"/>
          <p:nvPr/>
        </p:nvSpPr>
        <p:spPr>
          <a:xfrm>
            <a:off x="7894984" y="3567796"/>
            <a:ext cx="1385887" cy="646331"/>
          </a:xfrm>
          <a:prstGeom prst="rect">
            <a:avLst/>
          </a:prstGeom>
          <a:noFill/>
        </p:spPr>
        <p:txBody>
          <a:bodyPr wrap="square">
            <a:spAutoFit/>
          </a:bodyPr>
          <a:lstStyle/>
          <a:p>
            <a:r>
              <a:rPr kumimoji="1" lang="ja-JP" altLang="en-US" sz="1800" dirty="0">
                <a:latin typeface="メイリオ" panose="020B0604030504040204" pitchFamily="50" charset="-128"/>
                <a:ea typeface="メイリオ" panose="020B0604030504040204" pitchFamily="50" charset="-128"/>
              </a:rPr>
              <a:t>各断面を</a:t>
            </a:r>
            <a:br>
              <a:rPr kumimoji="1" lang="en-US" altLang="ja-JP" sz="1800" dirty="0">
                <a:latin typeface="メイリオ" panose="020B0604030504040204" pitchFamily="50" charset="-128"/>
                <a:ea typeface="メイリオ" panose="020B0604030504040204" pitchFamily="50" charset="-128"/>
              </a:rPr>
            </a:br>
            <a:r>
              <a:rPr kumimoji="1" lang="ja-JP" altLang="en-US" sz="1800" dirty="0">
                <a:latin typeface="メイリオ" panose="020B0604030504040204" pitchFamily="50" charset="-128"/>
                <a:ea typeface="メイリオ" panose="020B0604030504040204" pitchFamily="50" charset="-128"/>
              </a:rPr>
              <a:t>取り出し</a:t>
            </a:r>
            <a:r>
              <a:rPr kumimoji="1" lang="en-US" altLang="ja-JP" sz="1800" dirty="0">
                <a:latin typeface="メイリオ" panose="020B0604030504040204" pitchFamily="50" charset="-128"/>
                <a:ea typeface="メイリオ" panose="020B0604030504040204" pitchFamily="50" charset="-128"/>
              </a:rPr>
              <a:t>…</a:t>
            </a:r>
            <a:endParaRPr kumimoji="1" lang="ja-JP" altLang="en-US" sz="1800" dirty="0">
              <a:latin typeface="メイリオ" panose="020B0604030504040204" pitchFamily="50" charset="-128"/>
              <a:ea typeface="メイリオ" panose="020B0604030504040204" pitchFamily="50" charset="-128"/>
            </a:endParaRPr>
          </a:p>
        </p:txBody>
      </p:sp>
      <p:pic>
        <p:nvPicPr>
          <p:cNvPr id="15" name="図 14" descr="ダイアグラム&#10;&#10;中程度の精度で">
            <a:extLst>
              <a:ext uri="{FF2B5EF4-FFF2-40B4-BE49-F238E27FC236}">
                <a16:creationId xmlns:a16="http://schemas.microsoft.com/office/drawing/2014/main" id="{6435385A-FF8D-0EC1-6CAB-162D3CDAF7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48523" y="5112171"/>
            <a:ext cx="2416371" cy="1599903"/>
          </a:xfrm>
          <a:prstGeom prst="rect">
            <a:avLst/>
          </a:prstGeom>
          <a:ln>
            <a:noFill/>
          </a:ln>
          <a:effectLst>
            <a:outerShdw blurRad="190500" algn="tl" rotWithShape="0">
              <a:srgbClr val="000000">
                <a:alpha val="70000"/>
              </a:srgbClr>
            </a:outerShdw>
          </a:effectLst>
        </p:spPr>
      </p:pic>
      <p:sp>
        <p:nvSpPr>
          <p:cNvPr id="16" name="テキスト ボックス 15">
            <a:extLst>
              <a:ext uri="{FF2B5EF4-FFF2-40B4-BE49-F238E27FC236}">
                <a16:creationId xmlns:a16="http://schemas.microsoft.com/office/drawing/2014/main" id="{8DF91BAC-97F6-4207-91A7-593C8E720739}"/>
              </a:ext>
            </a:extLst>
          </p:cNvPr>
          <p:cNvSpPr txBox="1"/>
          <p:nvPr/>
        </p:nvSpPr>
        <p:spPr>
          <a:xfrm>
            <a:off x="9838747" y="5656175"/>
            <a:ext cx="2023158" cy="646331"/>
          </a:xfrm>
          <a:prstGeom prst="rect">
            <a:avLst/>
          </a:prstGeom>
          <a:noFill/>
        </p:spPr>
        <p:txBody>
          <a:bodyPr wrap="square">
            <a:spAutoFit/>
          </a:bodyPr>
          <a:lstStyle/>
          <a:p>
            <a:r>
              <a:rPr lang="ja-JP" altLang="en-US" sz="1800" dirty="0">
                <a:latin typeface="メイリオ" panose="020B0604030504040204" pitchFamily="50" charset="-128"/>
                <a:ea typeface="メイリオ" panose="020B0604030504040204" pitchFamily="50" charset="-128"/>
              </a:rPr>
              <a:t>断面形状と</a:t>
            </a:r>
            <a:endParaRPr lang="en-US" altLang="ja-JP" sz="1800" dirty="0">
              <a:latin typeface="メイリオ" panose="020B0604030504040204" pitchFamily="50" charset="-128"/>
              <a:ea typeface="メイリオ" panose="020B0604030504040204" pitchFamily="50" charset="-128"/>
            </a:endParaRPr>
          </a:p>
          <a:p>
            <a:r>
              <a:rPr lang="ja-JP" altLang="en-US" sz="1800" dirty="0">
                <a:latin typeface="メイリオ" panose="020B0604030504040204" pitchFamily="50" charset="-128"/>
                <a:ea typeface="メイリオ" panose="020B0604030504040204" pitchFamily="50" charset="-128"/>
              </a:rPr>
              <a:t>　寸法を求める</a:t>
            </a:r>
            <a:endParaRPr lang="en-US" altLang="ja-JP" sz="1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63135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a:xfrm>
            <a:off x="209263" y="364841"/>
            <a:ext cx="11455400" cy="469900"/>
          </a:xfrm>
        </p:spPr>
        <p:txBody>
          <a:bodyPr>
            <a:normAutofit lnSpcReduction="10000"/>
          </a:bodyPr>
          <a:lstStyle/>
          <a:p>
            <a:r>
              <a:rPr kumimoji="1" lang="ja-JP" altLang="en-US" dirty="0">
                <a:latin typeface="メイリオ" panose="020B0604030504040204" pitchFamily="50" charset="-128"/>
                <a:ea typeface="メイリオ" panose="020B0604030504040204" pitchFamily="50" charset="-128"/>
              </a:rPr>
              <a:t>２．断面の形状判別　</a:t>
            </a:r>
            <a:r>
              <a:rPr kumimoji="1" lang="ja-JP" altLang="en-US" dirty="0">
                <a:solidFill>
                  <a:srgbClr val="7030A0"/>
                </a:solidFill>
                <a:latin typeface="メイリオ" panose="020B0604030504040204" pitchFamily="50" charset="-128"/>
                <a:ea typeface="メイリオ" panose="020B0604030504040204" pitchFamily="50" charset="-128"/>
              </a:rPr>
              <a:t>中心線の同定</a:t>
            </a:r>
            <a:r>
              <a:rPr kumimoji="1" lang="ja-JP" altLang="en-US" dirty="0">
                <a:latin typeface="メイリオ" panose="020B0604030504040204" pitchFamily="50" charset="-128"/>
                <a:ea typeface="メイリオ" panose="020B0604030504040204" pitchFamily="50" charset="-128"/>
              </a:rPr>
              <a:t>　</a:t>
            </a:r>
            <a:endParaRPr kumimoji="1" lang="ja-JP" altLang="en-US" dirty="0"/>
          </a:p>
        </p:txBody>
      </p:sp>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45598" y="1023700"/>
            <a:ext cx="11036874" cy="915018"/>
          </a:xfrm>
        </p:spPr>
        <p:txBody>
          <a:bodyPr/>
          <a:lstStyle/>
          <a:p>
            <a:r>
              <a:rPr lang="ja-JP" altLang="en-US" dirty="0">
                <a:latin typeface="メイリオ" panose="020B0604030504040204" pitchFamily="50" charset="-128"/>
                <a:ea typeface="メイリオ" panose="020B0604030504040204" pitchFamily="50" charset="-128"/>
              </a:rPr>
              <a:t>断面形を仮定して，同定の</a:t>
            </a:r>
            <a:r>
              <a:rPr lang="ja-JP" altLang="en-US" dirty="0">
                <a:solidFill>
                  <a:schemeClr val="tx2"/>
                </a:solidFill>
                <a:latin typeface="メイリオ" panose="020B0604030504040204" pitchFamily="50" charset="-128"/>
                <a:ea typeface="メイリオ" panose="020B0604030504040204" pitchFamily="50" charset="-128"/>
              </a:rPr>
              <a:t>誤差量</a:t>
            </a:r>
            <a:r>
              <a:rPr lang="ja-JP" altLang="en-US" dirty="0">
                <a:latin typeface="メイリオ" panose="020B0604030504040204" pitchFamily="50" charset="-128"/>
                <a:ea typeface="メイリオ" panose="020B0604030504040204" pitchFamily="50" charset="-128"/>
              </a:rPr>
              <a:t>から形状を判別</a:t>
            </a:r>
            <a:endParaRPr kumimoji="1" lang="ja-JP" altLang="en-US" dirty="0">
              <a:latin typeface="メイリオ" panose="020B0604030504040204" pitchFamily="50" charset="-128"/>
              <a:ea typeface="メイリオ" panose="020B0604030504040204" pitchFamily="50" charset="-128"/>
            </a:endParaRPr>
          </a:p>
        </p:txBody>
      </p:sp>
      <p:grpSp>
        <p:nvGrpSpPr>
          <p:cNvPr id="5" name="グループ化 4">
            <a:extLst>
              <a:ext uri="{FF2B5EF4-FFF2-40B4-BE49-F238E27FC236}">
                <a16:creationId xmlns:a16="http://schemas.microsoft.com/office/drawing/2014/main" id="{CBA06A8E-1449-9EDD-8BCC-FF8BF9B79CE4}"/>
              </a:ext>
            </a:extLst>
          </p:cNvPr>
          <p:cNvGrpSpPr/>
          <p:nvPr/>
        </p:nvGrpSpPr>
        <p:grpSpPr>
          <a:xfrm>
            <a:off x="445598" y="2014918"/>
            <a:ext cx="11101444" cy="640922"/>
            <a:chOff x="413313" y="2246211"/>
            <a:chExt cx="11101444" cy="717121"/>
          </a:xfrm>
          <a:solidFill>
            <a:schemeClr val="accent1">
              <a:lumMod val="20000"/>
              <a:lumOff val="80000"/>
            </a:schemeClr>
          </a:solidFill>
        </p:grpSpPr>
        <p:sp>
          <p:nvSpPr>
            <p:cNvPr id="6" name="フリーフォーム: 図形 5">
              <a:extLst>
                <a:ext uri="{FF2B5EF4-FFF2-40B4-BE49-F238E27FC236}">
                  <a16:creationId xmlns:a16="http://schemas.microsoft.com/office/drawing/2014/main" id="{8A6EEEED-ECB4-B099-A99A-294A6A1D48FA}"/>
                </a:ext>
              </a:extLst>
            </p:cNvPr>
            <p:cNvSpPr/>
            <p:nvPr/>
          </p:nvSpPr>
          <p:spPr>
            <a:xfrm>
              <a:off x="413313"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点群を平面に投影</a:t>
              </a:r>
            </a:p>
          </p:txBody>
        </p:sp>
        <p:sp>
          <p:nvSpPr>
            <p:cNvPr id="7" name="フリーフォーム: 図形 6">
              <a:extLst>
                <a:ext uri="{FF2B5EF4-FFF2-40B4-BE49-F238E27FC236}">
                  <a16:creationId xmlns:a16="http://schemas.microsoft.com/office/drawing/2014/main" id="{38D89A77-2C73-8470-4E4C-957F9844E850}"/>
                </a:ext>
              </a:extLst>
            </p:cNvPr>
            <p:cNvSpPr/>
            <p:nvPr/>
          </p:nvSpPr>
          <p:spPr>
            <a:xfrm>
              <a:off x="3981635"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断面形を</a:t>
              </a:r>
              <a:r>
                <a:rPr kumimoji="1" lang="ja-JP" altLang="en-US" sz="2000" kern="1200">
                  <a:latin typeface="メイリオ" panose="020B0604030504040204" pitchFamily="50" charset="-128"/>
                  <a:ea typeface="メイリオ" panose="020B0604030504040204" pitchFamily="50" charset="-128"/>
                </a:rPr>
                <a:t>仮定して</a:t>
              </a:r>
              <a:br>
                <a:rPr kumimoji="1" lang="en-US" altLang="ja-JP" sz="2000" kern="1200" dirty="0">
                  <a:latin typeface="メイリオ" panose="020B0604030504040204" pitchFamily="50" charset="-128"/>
                  <a:ea typeface="メイリオ" panose="020B0604030504040204" pitchFamily="50" charset="-128"/>
                </a:rPr>
              </a:br>
              <a:r>
                <a:rPr kumimoji="1" lang="ja-JP" altLang="en-US" sz="2000" kern="1200">
                  <a:latin typeface="メイリオ" panose="020B0604030504040204" pitchFamily="50" charset="-128"/>
                  <a:ea typeface="メイリオ" panose="020B0604030504040204" pitchFamily="50" charset="-128"/>
                </a:rPr>
                <a:t>中心</a:t>
              </a:r>
              <a:r>
                <a:rPr kumimoji="1" lang="ja-JP" altLang="en-US" sz="2000" kern="1200" dirty="0">
                  <a:latin typeface="メイリオ" panose="020B0604030504040204" pitchFamily="50" charset="-128"/>
                  <a:ea typeface="メイリオ" panose="020B0604030504040204" pitchFamily="50" charset="-128"/>
                </a:rPr>
                <a:t>線を同定</a:t>
              </a:r>
            </a:p>
          </p:txBody>
        </p:sp>
        <p:sp>
          <p:nvSpPr>
            <p:cNvPr id="8" name="フリーフォーム: 図形 7">
              <a:extLst>
                <a:ext uri="{FF2B5EF4-FFF2-40B4-BE49-F238E27FC236}">
                  <a16:creationId xmlns:a16="http://schemas.microsoft.com/office/drawing/2014/main" id="{1D39C6B2-0AC2-842D-A6C0-2CC5328D8E43}"/>
                </a:ext>
              </a:extLst>
            </p:cNvPr>
            <p:cNvSpPr/>
            <p:nvPr/>
          </p:nvSpPr>
          <p:spPr>
            <a:xfrm>
              <a:off x="7549956"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lang="ja-JP" altLang="en-US" sz="2000">
                  <a:latin typeface="メイリオ" panose="020B0604030504040204" pitchFamily="50" charset="-128"/>
                  <a:ea typeface="メイリオ" panose="020B0604030504040204" pitchFamily="50" charset="-128"/>
                </a:rPr>
                <a:t>同定誤差を</a:t>
              </a:r>
              <a:r>
                <a:rPr kumimoji="1" lang="ja-JP" altLang="en-US" sz="2000" kern="1200">
                  <a:latin typeface="メイリオ" panose="020B0604030504040204" pitchFamily="50" charset="-128"/>
                  <a:ea typeface="メイリオ" panose="020B0604030504040204" pitchFamily="50" charset="-128"/>
                </a:rPr>
                <a:t>比較して</a:t>
              </a:r>
              <a:br>
                <a:rPr kumimoji="1" lang="en-US" altLang="ja-JP" sz="2000" kern="1200" dirty="0">
                  <a:latin typeface="メイリオ" panose="020B0604030504040204" pitchFamily="50" charset="-128"/>
                  <a:ea typeface="メイリオ" panose="020B0604030504040204" pitchFamily="50" charset="-128"/>
                </a:rPr>
              </a:br>
              <a:r>
                <a:rPr kumimoji="1" lang="ja-JP" altLang="en-US" sz="2000" kern="1200">
                  <a:latin typeface="メイリオ" panose="020B0604030504040204" pitchFamily="50" charset="-128"/>
                  <a:ea typeface="メイリオ" panose="020B0604030504040204" pitchFamily="50" charset="-128"/>
                </a:rPr>
                <a:t>形状</a:t>
              </a:r>
              <a:r>
                <a:rPr kumimoji="1" lang="ja-JP" altLang="en-US" sz="2000" kern="1200" dirty="0">
                  <a:latin typeface="メイリオ" panose="020B0604030504040204" pitchFamily="50" charset="-128"/>
                  <a:ea typeface="メイリオ" panose="020B0604030504040204" pitchFamily="50" charset="-128"/>
                </a:rPr>
                <a:t>判別</a:t>
              </a:r>
            </a:p>
          </p:txBody>
        </p:sp>
      </p:grpSp>
      <p:grpSp>
        <p:nvGrpSpPr>
          <p:cNvPr id="31" name="グループ化 30">
            <a:extLst>
              <a:ext uri="{FF2B5EF4-FFF2-40B4-BE49-F238E27FC236}">
                <a16:creationId xmlns:a16="http://schemas.microsoft.com/office/drawing/2014/main" id="{5BA3CCB2-852A-0789-22BE-E800C557083D}"/>
              </a:ext>
            </a:extLst>
          </p:cNvPr>
          <p:cNvGrpSpPr/>
          <p:nvPr/>
        </p:nvGrpSpPr>
        <p:grpSpPr>
          <a:xfrm>
            <a:off x="461426" y="2817429"/>
            <a:ext cx="10951073" cy="3878982"/>
            <a:chOff x="531399" y="2868327"/>
            <a:chExt cx="10951073" cy="3878982"/>
          </a:xfrm>
        </p:grpSpPr>
        <p:grpSp>
          <p:nvGrpSpPr>
            <p:cNvPr id="22" name="グループ化 21">
              <a:extLst>
                <a:ext uri="{FF2B5EF4-FFF2-40B4-BE49-F238E27FC236}">
                  <a16:creationId xmlns:a16="http://schemas.microsoft.com/office/drawing/2014/main" id="{E305AB9F-3480-03BD-DC83-86C025381858}"/>
                </a:ext>
              </a:extLst>
            </p:cNvPr>
            <p:cNvGrpSpPr/>
            <p:nvPr/>
          </p:nvGrpSpPr>
          <p:grpSpPr>
            <a:xfrm>
              <a:off x="531399" y="2868327"/>
              <a:ext cx="10951073" cy="3878982"/>
              <a:chOff x="6156767" y="2680779"/>
              <a:chExt cx="5139266" cy="2487594"/>
            </a:xfrm>
          </p:grpSpPr>
          <p:sp>
            <p:nvSpPr>
              <p:cNvPr id="23" name="フローチャート: 処理 22">
                <a:extLst>
                  <a:ext uri="{FF2B5EF4-FFF2-40B4-BE49-F238E27FC236}">
                    <a16:creationId xmlns:a16="http://schemas.microsoft.com/office/drawing/2014/main" id="{D008C207-5149-1D27-49E1-2A544E51E7BC}"/>
                  </a:ext>
                </a:extLst>
              </p:cNvPr>
              <p:cNvSpPr/>
              <p:nvPr/>
            </p:nvSpPr>
            <p:spPr>
              <a:xfrm>
                <a:off x="6156767" y="2680779"/>
                <a:ext cx="5139266" cy="2487594"/>
              </a:xfrm>
              <a:prstGeom prst="flowChartProcess">
                <a:avLst/>
              </a:prstGeom>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24" name="テキスト ボックス 23">
                <a:extLst>
                  <a:ext uri="{FF2B5EF4-FFF2-40B4-BE49-F238E27FC236}">
                    <a16:creationId xmlns:a16="http://schemas.microsoft.com/office/drawing/2014/main" id="{D03C5B6D-33CF-4CA3-25BD-F7D58717E561}"/>
                  </a:ext>
                </a:extLst>
              </p:cNvPr>
              <p:cNvSpPr txBox="1"/>
              <p:nvPr/>
            </p:nvSpPr>
            <p:spPr>
              <a:xfrm>
                <a:off x="6156767" y="2766522"/>
                <a:ext cx="4746118" cy="1835609"/>
              </a:xfrm>
              <a:prstGeom prst="rect">
                <a:avLst/>
              </a:prstGeom>
              <a:noFill/>
            </p:spPr>
            <p:txBody>
              <a:bodyPr wrap="square" rtlCol="0">
                <a:spAutoFit/>
              </a:bodyPr>
              <a:lstStyle/>
              <a:p>
                <a:r>
                  <a:rPr lang="ja-JP" altLang="en-US" sz="2000" b="1" dirty="0">
                    <a:solidFill>
                      <a:srgbClr val="7030A0"/>
                    </a:solidFill>
                    <a:latin typeface="メイリオ" panose="020B0604030504040204" pitchFamily="50" charset="-128"/>
                    <a:ea typeface="メイリオ" panose="020B0604030504040204" pitchFamily="50" charset="-128"/>
                  </a:rPr>
                  <a:t>　要素軸線に直角な平面で点群を分割</a:t>
                </a:r>
                <a:endParaRPr kumimoji="1" lang="en-US" altLang="ja-JP" sz="2000" b="1" dirty="0">
                  <a:solidFill>
                    <a:srgbClr val="7030A0"/>
                  </a:solidFill>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r>
                  <a:rPr kumimoji="1" lang="ja-JP" altLang="en-US" sz="2000" b="1" dirty="0">
                    <a:latin typeface="メイリオ" panose="020B0604030504040204" pitchFamily="50" charset="-128"/>
                    <a:ea typeface="メイリオ" panose="020B0604030504040204" pitchFamily="50" charset="-128"/>
                  </a:rPr>
                  <a:t>　　</a:t>
                </a:r>
                <a:endParaRPr kumimoji="1"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r>
                  <a:rPr lang="ja-JP" altLang="en-US" sz="2000" b="1" dirty="0">
                    <a:solidFill>
                      <a:srgbClr val="7030A0"/>
                    </a:solidFill>
                    <a:latin typeface="メイリオ" panose="020B0604030504040204" pitchFamily="50" charset="-128"/>
                    <a:ea typeface="メイリオ" panose="020B0604030504040204" pitchFamily="50" charset="-128"/>
                  </a:rPr>
                  <a:t>　各平面の近傍点をその平面に投影</a:t>
                </a:r>
                <a:endParaRPr kumimoji="1" lang="en-US" altLang="ja-JP" sz="2000" b="1" dirty="0">
                  <a:solidFill>
                    <a:srgbClr val="7030A0"/>
                  </a:solidFill>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p:txBody>
          </p:sp>
          <p:sp>
            <p:nvSpPr>
              <p:cNvPr id="25" name="テキスト ボックス 24">
                <a:extLst>
                  <a:ext uri="{FF2B5EF4-FFF2-40B4-BE49-F238E27FC236}">
                    <a16:creationId xmlns:a16="http://schemas.microsoft.com/office/drawing/2014/main" id="{0D473CDF-AA13-A7C0-9172-6307DB695C3A}"/>
                  </a:ext>
                </a:extLst>
              </p:cNvPr>
              <p:cNvSpPr txBox="1"/>
              <p:nvPr/>
            </p:nvSpPr>
            <p:spPr>
              <a:xfrm>
                <a:off x="6429042" y="3222439"/>
                <a:ext cx="4678310" cy="453968"/>
              </a:xfrm>
              <a:prstGeom prst="rect">
                <a:avLst/>
              </a:prstGeom>
              <a:noFill/>
            </p:spPr>
            <p:txBody>
              <a:bodyPr wrap="square" rtlCol="0">
                <a:spAutoFit/>
              </a:bodyPr>
              <a:lstStyle/>
              <a:p>
                <a:r>
                  <a:rPr lang="ja-JP" altLang="en-US" sz="2000" dirty="0">
                    <a:latin typeface="メイリオ" panose="020B0604030504040204" pitchFamily="50" charset="-128"/>
                    <a:ea typeface="メイリオ" panose="020B0604030504040204" pitchFamily="50" charset="-128"/>
                  </a:rPr>
                  <a:t>いくつかの平面で均等に点群を分割</a:t>
                </a:r>
                <a:endParaRPr lang="en-US" altLang="ja-JP" sz="2000" dirty="0">
                  <a:latin typeface="メイリオ" panose="020B0604030504040204" pitchFamily="50" charset="-128"/>
                  <a:ea typeface="メイリオ" panose="020B0604030504040204" pitchFamily="50" charset="-128"/>
                </a:endParaRPr>
              </a:p>
              <a:p>
                <a:r>
                  <a:rPr kumimoji="1" lang="ja-JP" altLang="en-US" sz="2000" dirty="0">
                    <a:latin typeface="メイリオ" panose="020B0604030504040204" pitchFamily="50" charset="-128"/>
                    <a:ea typeface="メイリオ" panose="020B0604030504040204" pitchFamily="50" charset="-128"/>
                  </a:rPr>
                  <a:t>（例では２０分割）</a:t>
                </a:r>
                <a:endParaRPr kumimoji="1" lang="en-US" altLang="ja-JP" sz="2000" dirty="0">
                  <a:latin typeface="メイリオ" panose="020B0604030504040204" pitchFamily="50" charset="-128"/>
                  <a:ea typeface="メイリオ" panose="020B0604030504040204" pitchFamily="50" charset="-128"/>
                </a:endParaRPr>
              </a:p>
            </p:txBody>
          </p:sp>
          <p:sp>
            <p:nvSpPr>
              <p:cNvPr id="26" name="テキスト ボックス 25">
                <a:extLst>
                  <a:ext uri="{FF2B5EF4-FFF2-40B4-BE49-F238E27FC236}">
                    <a16:creationId xmlns:a16="http://schemas.microsoft.com/office/drawing/2014/main" id="{1506062C-21F5-252D-AF18-C0EC5A7B32B7}"/>
                  </a:ext>
                </a:extLst>
              </p:cNvPr>
              <p:cNvSpPr txBox="1"/>
              <p:nvPr/>
            </p:nvSpPr>
            <p:spPr>
              <a:xfrm>
                <a:off x="6429042" y="4355876"/>
                <a:ext cx="4616894" cy="453968"/>
              </a:xfrm>
              <a:prstGeom prst="rect">
                <a:avLst/>
              </a:prstGeom>
              <a:noFill/>
            </p:spPr>
            <p:txBody>
              <a:bodyPr wrap="square" rtlCol="0">
                <a:spAutoFit/>
              </a:bodyPr>
              <a:lstStyle/>
              <a:p>
                <a:r>
                  <a:rPr lang="ja-JP" altLang="en-US" sz="2000" dirty="0">
                    <a:latin typeface="メイリオ" panose="020B0604030504040204" pitchFamily="50" charset="-128"/>
                    <a:ea typeface="メイリオ" panose="020B0604030504040204" pitchFamily="50" charset="-128"/>
                  </a:rPr>
                  <a:t>近傍点を平面に投影して、</a:t>
                </a:r>
                <a:br>
                  <a:rPr lang="en-US" altLang="ja-JP" sz="2000" dirty="0">
                    <a:latin typeface="メイリオ" panose="020B0604030504040204" pitchFamily="50" charset="-128"/>
                    <a:ea typeface="メイリオ" panose="020B0604030504040204" pitchFamily="50" charset="-128"/>
                  </a:rPr>
                </a:br>
                <a:r>
                  <a:rPr lang="ja-JP" altLang="en-US" sz="2000" dirty="0">
                    <a:latin typeface="メイリオ" panose="020B0604030504040204" pitchFamily="50" charset="-128"/>
                    <a:ea typeface="メイリオ" panose="020B0604030504040204" pitchFamily="50" charset="-128"/>
                  </a:rPr>
                  <a:t>点群を平面上の二次元座標に変換</a:t>
                </a:r>
                <a:endParaRPr lang="en-US" altLang="ja-JP" sz="2000" dirty="0">
                  <a:latin typeface="メイリオ" panose="020B0604030504040204" pitchFamily="50" charset="-128"/>
                  <a:ea typeface="メイリオ" panose="020B0604030504040204" pitchFamily="50" charset="-128"/>
                </a:endParaRPr>
              </a:p>
            </p:txBody>
          </p:sp>
        </p:grpSp>
        <p:pic>
          <p:nvPicPr>
            <p:cNvPr id="28" name="図 27" descr="ダイアグラム が含まれている画像">
              <a:extLst>
                <a:ext uri="{FF2B5EF4-FFF2-40B4-BE49-F238E27FC236}">
                  <a16:creationId xmlns:a16="http://schemas.microsoft.com/office/drawing/2014/main" id="{979C268D-194F-D536-F0C6-F714E8A8F9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4239" y="3063814"/>
              <a:ext cx="4595311" cy="3488007"/>
            </a:xfrm>
            <a:prstGeom prst="rect">
              <a:avLst/>
            </a:prstGeom>
            <a:ln>
              <a:noFill/>
            </a:ln>
            <a:effectLst>
              <a:outerShdw blurRad="190500" algn="tl" rotWithShape="0">
                <a:srgbClr val="000000">
                  <a:alpha val="70000"/>
                </a:srgbClr>
              </a:outerShdw>
            </a:effectLst>
          </p:spPr>
        </p:pic>
      </p:grpSp>
      <p:pic>
        <p:nvPicPr>
          <p:cNvPr id="30" name="図 29" descr="ダイアグラム が含まれている画像">
            <a:extLst>
              <a:ext uri="{FF2B5EF4-FFF2-40B4-BE49-F238E27FC236}">
                <a16:creationId xmlns:a16="http://schemas.microsoft.com/office/drawing/2014/main" id="{3E08D0B0-E173-2F49-36E1-816F8049EF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07958" y="3007393"/>
            <a:ext cx="4595311" cy="3491778"/>
          </a:xfrm>
          <a:prstGeom prst="rect">
            <a:avLst/>
          </a:prstGeom>
        </p:spPr>
      </p:pic>
      <p:sp>
        <p:nvSpPr>
          <p:cNvPr id="3" name="フリーフォーム: 図形 5">
            <a:extLst>
              <a:ext uri="{FF2B5EF4-FFF2-40B4-BE49-F238E27FC236}">
                <a16:creationId xmlns:a16="http://schemas.microsoft.com/office/drawing/2014/main" id="{62584F62-ECC8-8E90-489C-228F3794B035}"/>
              </a:ext>
            </a:extLst>
          </p:cNvPr>
          <p:cNvSpPr/>
          <p:nvPr/>
        </p:nvSpPr>
        <p:spPr>
          <a:xfrm>
            <a:off x="445598" y="2025652"/>
            <a:ext cx="3964801" cy="640922"/>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solidFill>
            <a:schemeClr val="accent1">
              <a:lumMod val="20000"/>
              <a:lumOff val="80000"/>
            </a:schemeClr>
          </a:solidFill>
          <a:ln w="5715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b="1" kern="1200" dirty="0">
                <a:latin typeface="メイリオ" panose="020B0604030504040204" pitchFamily="50" charset="-128"/>
                <a:ea typeface="メイリオ" panose="020B0604030504040204" pitchFamily="50" charset="-128"/>
              </a:rPr>
              <a:t>点群を平面に投影</a:t>
            </a:r>
          </a:p>
        </p:txBody>
      </p:sp>
    </p:spTree>
    <p:extLst>
      <p:ext uri="{BB962C8B-B14F-4D97-AF65-F5344CB8AC3E}">
        <p14:creationId xmlns:p14="http://schemas.microsoft.com/office/powerpoint/2010/main" val="61090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arn(inVertical)">
                                      <p:cBhvr>
                                        <p:cTn id="7" dur="500"/>
                                        <p:tgtEl>
                                          <p:spTgt spid="31"/>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屋内, 障子, 写真, 探す が含まれている画像">
            <a:extLst>
              <a:ext uri="{FF2B5EF4-FFF2-40B4-BE49-F238E27FC236}">
                <a16:creationId xmlns:a16="http://schemas.microsoft.com/office/drawing/2014/main" id="{77449897-A0DE-4784-0753-3526A54830B8}"/>
              </a:ext>
            </a:extLst>
          </p:cNvPr>
          <p:cNvPicPr>
            <a:picLocks noChangeAspect="1"/>
          </p:cNvPicPr>
          <p:nvPr/>
        </p:nvPicPr>
        <p:blipFill>
          <a:blip r:embed="rId3" cstate="print">
            <a:alphaModFix amt="20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テキスト プレースホルダー 3">
            <a:extLst>
              <a:ext uri="{FF2B5EF4-FFF2-40B4-BE49-F238E27FC236}">
                <a16:creationId xmlns:a16="http://schemas.microsoft.com/office/drawing/2014/main" id="{7573968E-BF17-4017-AA59-5326CD607CE0}"/>
              </a:ext>
            </a:extLst>
          </p:cNvPr>
          <p:cNvSpPr>
            <a:spLocks noGrp="1"/>
          </p:cNvSpPr>
          <p:nvPr>
            <p:ph type="body" sz="quarter" idx="11"/>
          </p:nvPr>
        </p:nvSpPr>
        <p:spPr>
          <a:xfrm>
            <a:off x="209263" y="364841"/>
            <a:ext cx="11455400" cy="469900"/>
          </a:xfrm>
        </p:spPr>
        <p:txBody>
          <a:bodyPr>
            <a:normAutofit lnSpcReduction="10000"/>
          </a:bodyPr>
          <a:lstStyle/>
          <a:p>
            <a:r>
              <a:rPr kumimoji="1" lang="ja-JP" altLang="en-US" dirty="0">
                <a:latin typeface="メイリオ" panose="020B0604030504040204" pitchFamily="50" charset="-128"/>
                <a:ea typeface="メイリオ" panose="020B0604030504040204" pitchFamily="50" charset="-128"/>
              </a:rPr>
              <a:t>２．断面の形状判別　</a:t>
            </a:r>
            <a:r>
              <a:rPr kumimoji="1" lang="ja-JP" altLang="en-US" dirty="0">
                <a:solidFill>
                  <a:srgbClr val="7030A0"/>
                </a:solidFill>
                <a:latin typeface="メイリオ" panose="020B0604030504040204" pitchFamily="50" charset="-128"/>
                <a:ea typeface="メイリオ" panose="020B0604030504040204" pitchFamily="50" charset="-128"/>
              </a:rPr>
              <a:t>中心線の同定</a:t>
            </a:r>
            <a:r>
              <a:rPr kumimoji="1" lang="ja-JP" altLang="en-US" dirty="0">
                <a:latin typeface="メイリオ" panose="020B0604030504040204" pitchFamily="50" charset="-128"/>
                <a:ea typeface="メイリオ" panose="020B0604030504040204" pitchFamily="50" charset="-128"/>
              </a:rPr>
              <a:t>　</a:t>
            </a:r>
            <a:endParaRPr kumimoji="1" lang="ja-JP" altLang="en-US" dirty="0"/>
          </a:p>
        </p:txBody>
      </p:sp>
      <p:sp>
        <p:nvSpPr>
          <p:cNvPr id="2" name="タイトル 1">
            <a:extLst>
              <a:ext uri="{FF2B5EF4-FFF2-40B4-BE49-F238E27FC236}">
                <a16:creationId xmlns:a16="http://schemas.microsoft.com/office/drawing/2014/main" id="{69FD98EC-8D25-482F-8132-04421A268D61}"/>
              </a:ext>
            </a:extLst>
          </p:cNvPr>
          <p:cNvSpPr>
            <a:spLocks noGrp="1"/>
          </p:cNvSpPr>
          <p:nvPr>
            <p:ph type="title"/>
          </p:nvPr>
        </p:nvSpPr>
        <p:spPr>
          <a:xfrm>
            <a:off x="445598" y="1023700"/>
            <a:ext cx="11036874" cy="915018"/>
          </a:xfrm>
        </p:spPr>
        <p:txBody>
          <a:bodyPr/>
          <a:lstStyle/>
          <a:p>
            <a:r>
              <a:rPr lang="ja-JP" altLang="en-US" dirty="0">
                <a:latin typeface="メイリオ" panose="020B0604030504040204" pitchFamily="50" charset="-128"/>
                <a:ea typeface="メイリオ" panose="020B0604030504040204" pitchFamily="50" charset="-128"/>
              </a:rPr>
              <a:t>断面形を仮定して，同定の</a:t>
            </a:r>
            <a:r>
              <a:rPr lang="ja-JP" altLang="en-US" dirty="0">
                <a:solidFill>
                  <a:schemeClr val="tx2"/>
                </a:solidFill>
                <a:latin typeface="メイリオ" panose="020B0604030504040204" pitchFamily="50" charset="-128"/>
                <a:ea typeface="メイリオ" panose="020B0604030504040204" pitchFamily="50" charset="-128"/>
              </a:rPr>
              <a:t>誤差量</a:t>
            </a:r>
            <a:r>
              <a:rPr lang="ja-JP" altLang="en-US" dirty="0">
                <a:latin typeface="メイリオ" panose="020B0604030504040204" pitchFamily="50" charset="-128"/>
                <a:ea typeface="メイリオ" panose="020B0604030504040204" pitchFamily="50" charset="-128"/>
              </a:rPr>
              <a:t>から形状を判別</a:t>
            </a:r>
            <a:endParaRPr kumimoji="1" lang="ja-JP" altLang="en-US" dirty="0">
              <a:latin typeface="メイリオ" panose="020B0604030504040204" pitchFamily="50" charset="-128"/>
              <a:ea typeface="メイリオ" panose="020B0604030504040204" pitchFamily="50" charset="-128"/>
            </a:endParaRPr>
          </a:p>
        </p:txBody>
      </p:sp>
      <p:grpSp>
        <p:nvGrpSpPr>
          <p:cNvPr id="5" name="グループ化 4">
            <a:extLst>
              <a:ext uri="{FF2B5EF4-FFF2-40B4-BE49-F238E27FC236}">
                <a16:creationId xmlns:a16="http://schemas.microsoft.com/office/drawing/2014/main" id="{CBA06A8E-1449-9EDD-8BCC-FF8BF9B79CE4}"/>
              </a:ext>
            </a:extLst>
          </p:cNvPr>
          <p:cNvGrpSpPr/>
          <p:nvPr/>
        </p:nvGrpSpPr>
        <p:grpSpPr>
          <a:xfrm>
            <a:off x="445598" y="2014918"/>
            <a:ext cx="11101444" cy="640922"/>
            <a:chOff x="413313" y="2246211"/>
            <a:chExt cx="11101444" cy="717121"/>
          </a:xfrm>
          <a:solidFill>
            <a:schemeClr val="accent1">
              <a:lumMod val="20000"/>
              <a:lumOff val="80000"/>
            </a:schemeClr>
          </a:solidFill>
        </p:grpSpPr>
        <p:sp>
          <p:nvSpPr>
            <p:cNvPr id="6" name="フリーフォーム: 図形 5">
              <a:extLst>
                <a:ext uri="{FF2B5EF4-FFF2-40B4-BE49-F238E27FC236}">
                  <a16:creationId xmlns:a16="http://schemas.microsoft.com/office/drawing/2014/main" id="{8A6EEEED-ECB4-B099-A99A-294A6A1D48FA}"/>
                </a:ext>
              </a:extLst>
            </p:cNvPr>
            <p:cNvSpPr/>
            <p:nvPr/>
          </p:nvSpPr>
          <p:spPr>
            <a:xfrm>
              <a:off x="413313"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点群を平面に投影</a:t>
              </a:r>
            </a:p>
          </p:txBody>
        </p:sp>
        <p:sp>
          <p:nvSpPr>
            <p:cNvPr id="7" name="フリーフォーム: 図形 6">
              <a:extLst>
                <a:ext uri="{FF2B5EF4-FFF2-40B4-BE49-F238E27FC236}">
                  <a16:creationId xmlns:a16="http://schemas.microsoft.com/office/drawing/2014/main" id="{38D89A77-2C73-8470-4E4C-957F9844E850}"/>
                </a:ext>
              </a:extLst>
            </p:cNvPr>
            <p:cNvSpPr/>
            <p:nvPr/>
          </p:nvSpPr>
          <p:spPr>
            <a:xfrm>
              <a:off x="3981635"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dirty="0">
                  <a:latin typeface="メイリオ" panose="020B0604030504040204" pitchFamily="50" charset="-128"/>
                  <a:ea typeface="メイリオ" panose="020B0604030504040204" pitchFamily="50" charset="-128"/>
                </a:rPr>
                <a:t>断面形を</a:t>
              </a:r>
              <a:r>
                <a:rPr kumimoji="1" lang="ja-JP" altLang="en-US" sz="2000" kern="1200">
                  <a:latin typeface="メイリオ" panose="020B0604030504040204" pitchFamily="50" charset="-128"/>
                  <a:ea typeface="メイリオ" panose="020B0604030504040204" pitchFamily="50" charset="-128"/>
                </a:rPr>
                <a:t>仮定して</a:t>
              </a:r>
              <a:br>
                <a:rPr kumimoji="1" lang="en-US" altLang="ja-JP" sz="2000" kern="1200" dirty="0">
                  <a:latin typeface="メイリオ" panose="020B0604030504040204" pitchFamily="50" charset="-128"/>
                  <a:ea typeface="メイリオ" panose="020B0604030504040204" pitchFamily="50" charset="-128"/>
                </a:rPr>
              </a:br>
              <a:r>
                <a:rPr kumimoji="1" lang="ja-JP" altLang="en-US" sz="2000" kern="1200">
                  <a:latin typeface="メイリオ" panose="020B0604030504040204" pitchFamily="50" charset="-128"/>
                  <a:ea typeface="メイリオ" panose="020B0604030504040204" pitchFamily="50" charset="-128"/>
                </a:rPr>
                <a:t>中心</a:t>
              </a:r>
              <a:r>
                <a:rPr kumimoji="1" lang="ja-JP" altLang="en-US" sz="2000" kern="1200" dirty="0">
                  <a:latin typeface="メイリオ" panose="020B0604030504040204" pitchFamily="50" charset="-128"/>
                  <a:ea typeface="メイリオ" panose="020B0604030504040204" pitchFamily="50" charset="-128"/>
                </a:rPr>
                <a:t>線を同定</a:t>
              </a:r>
            </a:p>
          </p:txBody>
        </p:sp>
        <p:sp>
          <p:nvSpPr>
            <p:cNvPr id="8" name="フリーフォーム: 図形 7">
              <a:extLst>
                <a:ext uri="{FF2B5EF4-FFF2-40B4-BE49-F238E27FC236}">
                  <a16:creationId xmlns:a16="http://schemas.microsoft.com/office/drawing/2014/main" id="{1D39C6B2-0AC2-842D-A6C0-2CC5328D8E43}"/>
                </a:ext>
              </a:extLst>
            </p:cNvPr>
            <p:cNvSpPr/>
            <p:nvPr/>
          </p:nvSpPr>
          <p:spPr>
            <a:xfrm>
              <a:off x="7549956" y="2246211"/>
              <a:ext cx="3964801" cy="717121"/>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grpFill/>
            <a:ln w="1270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lang="ja-JP" altLang="en-US" sz="2000">
                  <a:latin typeface="メイリオ" panose="020B0604030504040204" pitchFamily="50" charset="-128"/>
                  <a:ea typeface="メイリオ" panose="020B0604030504040204" pitchFamily="50" charset="-128"/>
                </a:rPr>
                <a:t>同定誤差を</a:t>
              </a:r>
              <a:r>
                <a:rPr kumimoji="1" lang="ja-JP" altLang="en-US" sz="2000" kern="1200">
                  <a:latin typeface="メイリオ" panose="020B0604030504040204" pitchFamily="50" charset="-128"/>
                  <a:ea typeface="メイリオ" panose="020B0604030504040204" pitchFamily="50" charset="-128"/>
                </a:rPr>
                <a:t>比較して</a:t>
              </a:r>
              <a:br>
                <a:rPr kumimoji="1" lang="en-US" altLang="ja-JP" sz="2000" kern="1200" dirty="0">
                  <a:latin typeface="メイリオ" panose="020B0604030504040204" pitchFamily="50" charset="-128"/>
                  <a:ea typeface="メイリオ" panose="020B0604030504040204" pitchFamily="50" charset="-128"/>
                </a:rPr>
              </a:br>
              <a:r>
                <a:rPr kumimoji="1" lang="ja-JP" altLang="en-US" sz="2000" kern="1200">
                  <a:latin typeface="メイリオ" panose="020B0604030504040204" pitchFamily="50" charset="-128"/>
                  <a:ea typeface="メイリオ" panose="020B0604030504040204" pitchFamily="50" charset="-128"/>
                </a:rPr>
                <a:t>形状</a:t>
              </a:r>
              <a:r>
                <a:rPr kumimoji="1" lang="ja-JP" altLang="en-US" sz="2000" kern="1200" dirty="0">
                  <a:latin typeface="メイリオ" panose="020B0604030504040204" pitchFamily="50" charset="-128"/>
                  <a:ea typeface="メイリオ" panose="020B0604030504040204" pitchFamily="50" charset="-128"/>
                </a:rPr>
                <a:t>判別</a:t>
              </a:r>
            </a:p>
          </p:txBody>
        </p:sp>
      </p:grpSp>
      <p:sp>
        <p:nvSpPr>
          <p:cNvPr id="19" name="フリーフォーム: 図形 18">
            <a:extLst>
              <a:ext uri="{FF2B5EF4-FFF2-40B4-BE49-F238E27FC236}">
                <a16:creationId xmlns:a16="http://schemas.microsoft.com/office/drawing/2014/main" id="{A1C9B4FF-0829-104B-5388-3F3A7A95C304}"/>
              </a:ext>
            </a:extLst>
          </p:cNvPr>
          <p:cNvSpPr/>
          <p:nvPr/>
        </p:nvSpPr>
        <p:spPr>
          <a:xfrm>
            <a:off x="4157368" y="2879725"/>
            <a:ext cx="3964801" cy="640922"/>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solidFill>
            <a:schemeClr val="accent1">
              <a:lumMod val="20000"/>
              <a:lumOff val="80000"/>
            </a:schemeClr>
          </a:solidFill>
          <a:ln w="5715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b="1" kern="1200" dirty="0">
                <a:latin typeface="メイリオ" panose="020B0604030504040204" pitchFamily="50" charset="-128"/>
                <a:ea typeface="メイリオ" panose="020B0604030504040204" pitchFamily="50" charset="-128"/>
              </a:rPr>
              <a:t>断面形を同定</a:t>
            </a:r>
          </a:p>
        </p:txBody>
      </p:sp>
      <p:grpSp>
        <p:nvGrpSpPr>
          <p:cNvPr id="40" name="グループ化 39">
            <a:extLst>
              <a:ext uri="{FF2B5EF4-FFF2-40B4-BE49-F238E27FC236}">
                <a16:creationId xmlns:a16="http://schemas.microsoft.com/office/drawing/2014/main" id="{0A1B9E9C-D14A-1F5E-ED9B-D011D36508B4}"/>
              </a:ext>
            </a:extLst>
          </p:cNvPr>
          <p:cNvGrpSpPr/>
          <p:nvPr/>
        </p:nvGrpSpPr>
        <p:grpSpPr>
          <a:xfrm>
            <a:off x="445598" y="2817429"/>
            <a:ext cx="10951073" cy="3878982"/>
            <a:chOff x="531398" y="2868327"/>
            <a:chExt cx="10951073" cy="3878982"/>
          </a:xfrm>
        </p:grpSpPr>
        <p:grpSp>
          <p:nvGrpSpPr>
            <p:cNvPr id="33" name="グループ化 32">
              <a:extLst>
                <a:ext uri="{FF2B5EF4-FFF2-40B4-BE49-F238E27FC236}">
                  <a16:creationId xmlns:a16="http://schemas.microsoft.com/office/drawing/2014/main" id="{35E2A824-85C1-2CC8-BB23-8087BD6D3C97}"/>
                </a:ext>
              </a:extLst>
            </p:cNvPr>
            <p:cNvGrpSpPr/>
            <p:nvPr/>
          </p:nvGrpSpPr>
          <p:grpSpPr>
            <a:xfrm>
              <a:off x="531398" y="2868327"/>
              <a:ext cx="10951073" cy="3878982"/>
              <a:chOff x="6156767" y="2680779"/>
              <a:chExt cx="5139266" cy="2487594"/>
            </a:xfrm>
          </p:grpSpPr>
          <p:sp>
            <p:nvSpPr>
              <p:cNvPr id="35" name="フローチャート: 処理 34">
                <a:extLst>
                  <a:ext uri="{FF2B5EF4-FFF2-40B4-BE49-F238E27FC236}">
                    <a16:creationId xmlns:a16="http://schemas.microsoft.com/office/drawing/2014/main" id="{A8648FFA-EFA7-ADC3-E796-3A2B33BC0B9C}"/>
                  </a:ext>
                </a:extLst>
              </p:cNvPr>
              <p:cNvSpPr/>
              <p:nvPr/>
            </p:nvSpPr>
            <p:spPr>
              <a:xfrm>
                <a:off x="6156767" y="2680779"/>
                <a:ext cx="5139266" cy="2487594"/>
              </a:xfrm>
              <a:prstGeom prst="flowChartProcess">
                <a:avLst/>
              </a:prstGeom>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36" name="テキスト ボックス 35">
                <a:extLst>
                  <a:ext uri="{FF2B5EF4-FFF2-40B4-BE49-F238E27FC236}">
                    <a16:creationId xmlns:a16="http://schemas.microsoft.com/office/drawing/2014/main" id="{ADDD295D-9693-5C4A-CD58-1885D69760F2}"/>
                  </a:ext>
                </a:extLst>
              </p:cNvPr>
              <p:cNvSpPr txBox="1"/>
              <p:nvPr/>
            </p:nvSpPr>
            <p:spPr>
              <a:xfrm>
                <a:off x="6156767" y="2766522"/>
                <a:ext cx="4746118" cy="1638232"/>
              </a:xfrm>
              <a:prstGeom prst="rect">
                <a:avLst/>
              </a:prstGeom>
              <a:noFill/>
            </p:spPr>
            <p:txBody>
              <a:bodyPr wrap="square" rtlCol="0">
                <a:spAutoFit/>
              </a:bodyPr>
              <a:lstStyle/>
              <a:p>
                <a:r>
                  <a:rPr kumimoji="1" lang="ja-JP" altLang="en-US" sz="2000" b="1" dirty="0">
                    <a:solidFill>
                      <a:srgbClr val="7030A0"/>
                    </a:solidFill>
                    <a:latin typeface="メイリオ" panose="020B0604030504040204" pitchFamily="50" charset="-128"/>
                    <a:ea typeface="メイリオ" panose="020B0604030504040204" pitchFamily="50" charset="-128"/>
                  </a:rPr>
                  <a:t>　各断面の中心線を推定</a:t>
                </a:r>
                <a:endParaRPr kumimoji="1" lang="en-US" altLang="ja-JP" sz="2000" b="1" dirty="0">
                  <a:solidFill>
                    <a:srgbClr val="7030A0"/>
                  </a:solidFill>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r>
                  <a:rPr kumimoji="1" lang="ja-JP" altLang="en-US" sz="2000" b="1" dirty="0">
                    <a:latin typeface="メイリオ" panose="020B0604030504040204" pitchFamily="50" charset="-128"/>
                    <a:ea typeface="メイリオ" panose="020B0604030504040204" pitchFamily="50" charset="-128"/>
                  </a:rPr>
                  <a:t>　　</a:t>
                </a:r>
                <a:endParaRPr kumimoji="1"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endParaRPr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a:p>
                <a:endParaRPr kumimoji="1" lang="en-US" altLang="ja-JP" sz="2000" b="1" dirty="0">
                  <a:latin typeface="メイリオ" panose="020B0604030504040204" pitchFamily="50" charset="-128"/>
                  <a:ea typeface="メイリオ" panose="020B0604030504040204" pitchFamily="50" charset="-128"/>
                </a:endParaRPr>
              </a:p>
            </p:txBody>
          </p:sp>
          <p:sp>
            <p:nvSpPr>
              <p:cNvPr id="37" name="テキスト ボックス 36">
                <a:extLst>
                  <a:ext uri="{FF2B5EF4-FFF2-40B4-BE49-F238E27FC236}">
                    <a16:creationId xmlns:a16="http://schemas.microsoft.com/office/drawing/2014/main" id="{D2EA96F5-204B-E896-3E81-5410B2A7795A}"/>
                  </a:ext>
                </a:extLst>
              </p:cNvPr>
              <p:cNvSpPr txBox="1"/>
              <p:nvPr/>
            </p:nvSpPr>
            <p:spPr>
              <a:xfrm>
                <a:off x="6429042" y="3222439"/>
                <a:ext cx="2245586" cy="1440855"/>
              </a:xfrm>
              <a:prstGeom prst="rect">
                <a:avLst/>
              </a:prstGeom>
              <a:noFill/>
            </p:spPr>
            <p:txBody>
              <a:bodyPr wrap="square" rtlCol="0">
                <a:spAutoFit/>
              </a:bodyPr>
              <a:lstStyle/>
              <a:p>
                <a:r>
                  <a:rPr kumimoji="1" lang="ja-JP" altLang="en-US" sz="2000" dirty="0">
                    <a:latin typeface="メイリオ" panose="020B0604030504040204" pitchFamily="50" charset="-128"/>
                    <a:ea typeface="メイリオ" panose="020B0604030504040204" pitchFamily="50" charset="-128"/>
                  </a:rPr>
                  <a:t>断面形の中心線を，</a:t>
                </a:r>
                <a:r>
                  <a:rPr kumimoji="1" lang="ja-JP" altLang="en-US" sz="2000" b="1" u="sng" dirty="0">
                    <a:latin typeface="メイリオ" panose="020B0604030504040204" pitchFamily="50" charset="-128"/>
                    <a:ea typeface="メイリオ" panose="020B0604030504040204" pitchFamily="50" charset="-128"/>
                  </a:rPr>
                  <a:t>点群との距離の二乗和が最小</a:t>
                </a:r>
                <a:r>
                  <a:rPr kumimoji="1" lang="ja-JP" altLang="en-US" sz="2000" dirty="0">
                    <a:latin typeface="メイリオ" panose="020B0604030504040204" pitchFamily="50" charset="-128"/>
                    <a:ea typeface="メイリオ" panose="020B0604030504040204" pitchFamily="50" charset="-128"/>
                  </a:rPr>
                  <a:t>となるよう</a:t>
                </a:r>
                <a:r>
                  <a:rPr lang="ja-JP" altLang="en-US" sz="2000" dirty="0">
                    <a:latin typeface="メイリオ" panose="020B0604030504040204" pitchFamily="50" charset="-128"/>
                    <a:ea typeface="メイリオ" panose="020B0604030504040204" pitchFamily="50" charset="-128"/>
                  </a:rPr>
                  <a:t>同定</a:t>
                </a:r>
                <a:endParaRPr lang="en-US" altLang="ja-JP" sz="2000" dirty="0">
                  <a:latin typeface="メイリオ" panose="020B0604030504040204" pitchFamily="50" charset="-128"/>
                  <a:ea typeface="メイリオ" panose="020B0604030504040204" pitchFamily="50" charset="-128"/>
                </a:endParaRPr>
              </a:p>
              <a:p>
                <a:endParaRPr kumimoji="1" lang="en-US" altLang="ja-JP" sz="2000" dirty="0">
                  <a:latin typeface="メイリオ" panose="020B0604030504040204" pitchFamily="50" charset="-128"/>
                  <a:ea typeface="メイリオ" panose="020B0604030504040204" pitchFamily="50" charset="-128"/>
                </a:endParaRPr>
              </a:p>
              <a:p>
                <a:r>
                  <a:rPr lang="en-US" altLang="ja-JP" sz="2000" dirty="0">
                    <a:latin typeface="メイリオ" panose="020B0604030504040204" pitchFamily="50" charset="-128"/>
                    <a:ea typeface="メイリオ" panose="020B0604030504040204" pitchFamily="50" charset="-128"/>
                  </a:rPr>
                  <a:t>H</a:t>
                </a:r>
                <a:r>
                  <a:rPr lang="ja-JP" altLang="en-US" sz="2000" dirty="0">
                    <a:latin typeface="メイリオ" panose="020B0604030504040204" pitchFamily="50" charset="-128"/>
                    <a:ea typeface="メイリオ" panose="020B0604030504040204" pitchFamily="50" charset="-128"/>
                  </a:rPr>
                  <a:t>形断面では</a:t>
                </a:r>
                <a:endParaRPr lang="en-US" altLang="ja-JP" sz="2000" dirty="0">
                  <a:latin typeface="メイリオ" panose="020B0604030504040204" pitchFamily="50" charset="-128"/>
                  <a:ea typeface="メイリオ" panose="020B0604030504040204" pitchFamily="50" charset="-128"/>
                </a:endParaRPr>
              </a:p>
              <a:p>
                <a:r>
                  <a:rPr lang="ja-JP" altLang="en-US" sz="2000" dirty="0">
                    <a:latin typeface="メイリオ" panose="020B0604030504040204" pitchFamily="50" charset="-128"/>
                    <a:ea typeface="メイリオ" panose="020B0604030504040204" pitchFamily="50" charset="-128"/>
                  </a:rPr>
                  <a:t>ウェブの中央点座標（</a:t>
                </a:r>
                <a:r>
                  <a:rPr lang="en-US" altLang="ja-JP" sz="2000" dirty="0">
                    <a:latin typeface="メイリオ" panose="020B0604030504040204" pitchFamily="50" charset="-128"/>
                    <a:ea typeface="メイリオ" panose="020B0604030504040204" pitchFamily="50" charset="-128"/>
                  </a:rPr>
                  <a:t>x, y)</a:t>
                </a:r>
                <a:r>
                  <a:rPr lang="ja-JP" altLang="en-US" sz="2000" dirty="0" err="1">
                    <a:latin typeface="メイリオ" panose="020B0604030504040204" pitchFamily="50" charset="-128"/>
                    <a:ea typeface="メイリオ" panose="020B0604030504040204" pitchFamily="50" charset="-128"/>
                  </a:rPr>
                  <a:t>，</a:t>
                </a:r>
                <a:r>
                  <a:rPr lang="ja-JP" altLang="en-US" sz="2000" dirty="0">
                    <a:latin typeface="メイリオ" panose="020B0604030504040204" pitchFamily="50" charset="-128"/>
                    <a:ea typeface="メイリオ" panose="020B0604030504040204" pitchFamily="50" charset="-128"/>
                  </a:rPr>
                  <a:t>高さ</a:t>
                </a:r>
                <a:r>
                  <a:rPr lang="en-US" altLang="ja-JP" sz="2000" dirty="0">
                    <a:latin typeface="メイリオ" panose="020B0604030504040204" pitchFamily="50" charset="-128"/>
                    <a:ea typeface="メイリオ" panose="020B0604030504040204" pitchFamily="50" charset="-128"/>
                  </a:rPr>
                  <a:t>h</a:t>
                </a:r>
              </a:p>
              <a:p>
                <a:r>
                  <a:rPr lang="ja-JP" altLang="en-US" sz="2000" dirty="0">
                    <a:latin typeface="メイリオ" panose="020B0604030504040204" pitchFamily="50" charset="-128"/>
                    <a:ea typeface="メイリオ" panose="020B0604030504040204" pitchFamily="50" charset="-128"/>
                  </a:rPr>
                  <a:t>各直線の傾き</a:t>
                </a:r>
                <a:r>
                  <a:rPr lang="en-US" altLang="ja-JP" sz="2000" dirty="0">
                    <a:latin typeface="メイリオ" panose="020B0604030504040204" pitchFamily="50" charset="-128"/>
                    <a:ea typeface="メイリオ" panose="020B0604030504040204" pitchFamily="50" charset="-128"/>
                  </a:rPr>
                  <a:t>α, β, θ</a:t>
                </a:r>
              </a:p>
              <a:p>
                <a:r>
                  <a:rPr lang="ja-JP" altLang="en-US" sz="2000" dirty="0">
                    <a:latin typeface="メイリオ" panose="020B0604030504040204" pitchFamily="50" charset="-128"/>
                    <a:ea typeface="メイリオ" panose="020B0604030504040204" pitchFamily="50" charset="-128"/>
                  </a:rPr>
                  <a:t>の６パラメータを同定</a:t>
                </a:r>
                <a:endParaRPr lang="en-US" altLang="ja-JP" sz="2000" dirty="0">
                  <a:latin typeface="メイリオ" panose="020B0604030504040204" pitchFamily="50" charset="-128"/>
                  <a:ea typeface="メイリオ" panose="020B0604030504040204" pitchFamily="50" charset="-128"/>
                </a:endParaRPr>
              </a:p>
            </p:txBody>
          </p:sp>
        </p:grpSp>
        <p:pic>
          <p:nvPicPr>
            <p:cNvPr id="39" name="図 38">
              <a:extLst>
                <a:ext uri="{FF2B5EF4-FFF2-40B4-BE49-F238E27FC236}">
                  <a16:creationId xmlns:a16="http://schemas.microsoft.com/office/drawing/2014/main" id="{0599E6F9-9E2C-273B-FD29-E7922A0AE32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04521" y="3145046"/>
              <a:ext cx="4558051" cy="3286362"/>
            </a:xfrm>
            <a:prstGeom prst="rect">
              <a:avLst/>
            </a:prstGeom>
            <a:ln>
              <a:noFill/>
            </a:ln>
            <a:effectLst>
              <a:outerShdw blurRad="190500" algn="tl" rotWithShape="0">
                <a:srgbClr val="000000">
                  <a:alpha val="70000"/>
                </a:srgbClr>
              </a:outerShdw>
            </a:effectLst>
          </p:spPr>
        </p:pic>
      </p:grpSp>
      <p:sp>
        <p:nvSpPr>
          <p:cNvPr id="9" name="フリーフォーム: 図形 6">
            <a:extLst>
              <a:ext uri="{FF2B5EF4-FFF2-40B4-BE49-F238E27FC236}">
                <a16:creationId xmlns:a16="http://schemas.microsoft.com/office/drawing/2014/main" id="{B1E4DA04-C57B-A666-0E71-41E25C2CC883}"/>
              </a:ext>
            </a:extLst>
          </p:cNvPr>
          <p:cNvSpPr/>
          <p:nvPr/>
        </p:nvSpPr>
        <p:spPr>
          <a:xfrm>
            <a:off x="4013920" y="2014918"/>
            <a:ext cx="3964801" cy="640922"/>
          </a:xfrm>
          <a:custGeom>
            <a:avLst/>
            <a:gdLst>
              <a:gd name="connsiteX0" fmla="*/ 0 w 3964801"/>
              <a:gd name="connsiteY0" fmla="*/ 0 h 717121"/>
              <a:gd name="connsiteX1" fmla="*/ 3606241 w 3964801"/>
              <a:gd name="connsiteY1" fmla="*/ 0 h 717121"/>
              <a:gd name="connsiteX2" fmla="*/ 3964801 w 3964801"/>
              <a:gd name="connsiteY2" fmla="*/ 358561 h 717121"/>
              <a:gd name="connsiteX3" fmla="*/ 3606241 w 3964801"/>
              <a:gd name="connsiteY3" fmla="*/ 717121 h 717121"/>
              <a:gd name="connsiteX4" fmla="*/ 0 w 3964801"/>
              <a:gd name="connsiteY4" fmla="*/ 717121 h 717121"/>
              <a:gd name="connsiteX5" fmla="*/ 358561 w 3964801"/>
              <a:gd name="connsiteY5" fmla="*/ 358561 h 717121"/>
              <a:gd name="connsiteX6" fmla="*/ 0 w 3964801"/>
              <a:gd name="connsiteY6" fmla="*/ 0 h 71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801" h="717121">
                <a:moveTo>
                  <a:pt x="0" y="0"/>
                </a:moveTo>
                <a:lnTo>
                  <a:pt x="3606241" y="0"/>
                </a:lnTo>
                <a:lnTo>
                  <a:pt x="3964801" y="358561"/>
                </a:lnTo>
                <a:lnTo>
                  <a:pt x="3606241" y="717121"/>
                </a:lnTo>
                <a:lnTo>
                  <a:pt x="0" y="717121"/>
                </a:lnTo>
                <a:lnTo>
                  <a:pt x="358561" y="358561"/>
                </a:lnTo>
                <a:lnTo>
                  <a:pt x="0" y="0"/>
                </a:lnTo>
                <a:close/>
              </a:path>
            </a:pathLst>
          </a:custGeom>
          <a:solidFill>
            <a:schemeClr val="accent1">
              <a:lumMod val="20000"/>
              <a:lumOff val="80000"/>
            </a:schemeClr>
          </a:solidFill>
          <a:ln w="57150">
            <a:solidFill>
              <a:srgbClr val="7030A0"/>
            </a:solidFill>
          </a:ln>
          <a:scene3d>
            <a:camera prst="orthographicFront"/>
            <a:lightRig rig="flat" dir="t"/>
          </a:scene3d>
          <a:sp3d prstMaterial="dkEdge">
            <a:bevelT w="8200" h="38100"/>
          </a:sp3d>
        </p:spPr>
        <p:style>
          <a:lnRef idx="0">
            <a:schemeClr val="lt1">
              <a:hueOff val="0"/>
              <a:satOff val="0"/>
              <a:lumOff val="0"/>
              <a:alphaOff val="0"/>
            </a:schemeClr>
          </a:lnRef>
          <a:fillRef idx="2">
            <a:schemeClr val="accent1">
              <a:hueOff val="0"/>
              <a:satOff val="0"/>
              <a:lumOff val="0"/>
              <a:alphaOff val="0"/>
            </a:schemeClr>
          </a:fillRef>
          <a:effectRef idx="1">
            <a:schemeClr val="accent1">
              <a:hueOff val="0"/>
              <a:satOff val="0"/>
              <a:lumOff val="0"/>
              <a:alphaOff val="0"/>
            </a:schemeClr>
          </a:effectRef>
          <a:fontRef idx="minor">
            <a:schemeClr val="dk1"/>
          </a:fontRef>
        </p:style>
        <p:txBody>
          <a:bodyPr spcFirstLastPara="0" vert="horz" wrap="square" lIns="438571" tIns="26670" rIns="385230" bIns="26670" numCol="1" spcCol="1270" anchor="ctr" anchorCtr="0">
            <a:noAutofit/>
          </a:bodyPr>
          <a:lstStyle/>
          <a:p>
            <a:pPr marL="0" lvl="0" indent="0" algn="ctr" defTabSz="889000">
              <a:lnSpc>
                <a:spcPct val="90000"/>
              </a:lnSpc>
              <a:spcBef>
                <a:spcPct val="0"/>
              </a:spcBef>
              <a:spcAft>
                <a:spcPct val="35000"/>
              </a:spcAft>
              <a:buNone/>
            </a:pPr>
            <a:r>
              <a:rPr kumimoji="1" lang="ja-JP" altLang="en-US" sz="2000" b="1" kern="1200" dirty="0">
                <a:latin typeface="メイリオ" panose="020B0604030504040204" pitchFamily="50" charset="-128"/>
                <a:ea typeface="メイリオ" panose="020B0604030504040204" pitchFamily="50" charset="-128"/>
              </a:rPr>
              <a:t>断面形を</a:t>
            </a:r>
            <a:r>
              <a:rPr kumimoji="1" lang="ja-JP" altLang="en-US" sz="2000" b="1" kern="1200">
                <a:latin typeface="メイリオ" panose="020B0604030504040204" pitchFamily="50" charset="-128"/>
                <a:ea typeface="メイリオ" panose="020B0604030504040204" pitchFamily="50" charset="-128"/>
              </a:rPr>
              <a:t>仮定して</a:t>
            </a:r>
            <a:br>
              <a:rPr kumimoji="1" lang="en-US" altLang="ja-JP" sz="2000" b="1" kern="1200" dirty="0">
                <a:latin typeface="メイリオ" panose="020B0604030504040204" pitchFamily="50" charset="-128"/>
                <a:ea typeface="メイリオ" panose="020B0604030504040204" pitchFamily="50" charset="-128"/>
              </a:rPr>
            </a:br>
            <a:r>
              <a:rPr kumimoji="1" lang="ja-JP" altLang="en-US" sz="2000" b="1" kern="1200">
                <a:latin typeface="メイリオ" panose="020B0604030504040204" pitchFamily="50" charset="-128"/>
                <a:ea typeface="メイリオ" panose="020B0604030504040204" pitchFamily="50" charset="-128"/>
              </a:rPr>
              <a:t>中心</a:t>
            </a:r>
            <a:r>
              <a:rPr kumimoji="1" lang="ja-JP" altLang="en-US" sz="2000" b="1" kern="1200" dirty="0">
                <a:latin typeface="メイリオ" panose="020B0604030504040204" pitchFamily="50" charset="-128"/>
                <a:ea typeface="メイリオ" panose="020B0604030504040204" pitchFamily="50" charset="-128"/>
              </a:rPr>
              <a:t>線を同定</a:t>
            </a:r>
          </a:p>
        </p:txBody>
      </p:sp>
    </p:spTree>
    <p:extLst>
      <p:ext uri="{BB962C8B-B14F-4D97-AF65-F5344CB8AC3E}">
        <p14:creationId xmlns:p14="http://schemas.microsoft.com/office/powerpoint/2010/main" val="2976746031"/>
      </p:ext>
    </p:extLst>
  </p:cSld>
  <p:clrMapOvr>
    <a:masterClrMapping/>
  </p:clrMapOvr>
</p:sld>
</file>

<file path=ppt/theme/theme1.xml><?xml version="1.0" encoding="utf-8"?>
<a:theme xmlns:a="http://schemas.openxmlformats.org/drawingml/2006/main" name="Office テーマ">
  <a:themeElements>
    <a:clrScheme name="紫">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1698</TotalTime>
  <Words>2847</Words>
  <Application>Microsoft Macintosh PowerPoint</Application>
  <PresentationFormat>ワイド画面</PresentationFormat>
  <Paragraphs>328</Paragraphs>
  <Slides>16</Slides>
  <Notes>16</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16</vt:i4>
      </vt:variant>
    </vt:vector>
  </HeadingPairs>
  <TitlesOfParts>
    <vt:vector size="25" baseType="lpstr">
      <vt:lpstr>メイリオ</vt:lpstr>
      <vt:lpstr>メイリオ</vt:lpstr>
      <vt:lpstr>游ゴシック</vt:lpstr>
      <vt:lpstr>游ゴシック Light</vt:lpstr>
      <vt:lpstr>游ゴシック Medium</vt:lpstr>
      <vt:lpstr>Arial</vt:lpstr>
      <vt:lpstr>Cambria Math</vt:lpstr>
      <vt:lpstr>Wingdings</vt:lpstr>
      <vt:lpstr>Office テーマ</vt:lpstr>
      <vt:lpstr>点群データを用いた 形状判別と構造モデル生成の自動化</vt:lpstr>
      <vt:lpstr>点群の構造解析への利用は極めて有効だが、課題もある</vt:lpstr>
      <vt:lpstr>点群を構造解析に利用できるデータに変換する</vt:lpstr>
      <vt:lpstr>断面の形を判別し，はり要素としての断面寸法を求める</vt:lpstr>
      <vt:lpstr>断面の形を判別し、その具体的な断面寸法を求める</vt:lpstr>
      <vt:lpstr>点群の分布の慣性行列の最大固有値をもつ固有ベクトル 　　　　　　　　　　　　　　　　　を要素軸線とする</vt:lpstr>
      <vt:lpstr>断面の形を判別し、その具体的な断面寸法を求める</vt:lpstr>
      <vt:lpstr>断面形を仮定して，同定の誤差量から形状を判別</vt:lpstr>
      <vt:lpstr>断面形を仮定して，同定の誤差量から形状を判別</vt:lpstr>
      <vt:lpstr>断面形を仮定して，同定の誤差量から形状を判別</vt:lpstr>
      <vt:lpstr>断面の形を判別し、その具体的な断面寸法を求める</vt:lpstr>
      <vt:lpstr>点群を輪郭線分要素にグルーピングし，特徴点を同定</vt:lpstr>
      <vt:lpstr>点群を輪郭線分要素にグルーピングし，特徴点を同定</vt:lpstr>
      <vt:lpstr>点群を輪郭線分要素にグルーピングし，特徴点を同定</vt:lpstr>
      <vt:lpstr>点群処理による推定値と実測値（ノギス）を比較</vt:lpstr>
      <vt:lpstr>点群を構造解析のはり要素データに自動的に 　　　　　　　　　変換するアルゴリズムを構築した</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点群データを用いた 形状判別と構造モデル生成の自動化</dc:title>
  <dc:creator>山下　一樹</dc:creator>
  <cp:lastModifiedBy>一樹 山下</cp:lastModifiedBy>
  <cp:revision>147</cp:revision>
  <dcterms:created xsi:type="dcterms:W3CDTF">2023-09-09T02:20:32Z</dcterms:created>
  <dcterms:modified xsi:type="dcterms:W3CDTF">2023-09-12T14:31:07Z</dcterms:modified>
</cp:coreProperties>
</file>

<file path=docProps/thumbnail.jpeg>
</file>